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2" r:id="rId3"/>
    <p:sldId id="259" r:id="rId4"/>
    <p:sldId id="273" r:id="rId5"/>
    <p:sldId id="260" r:id="rId6"/>
    <p:sldId id="283" r:id="rId7"/>
    <p:sldId id="274" r:id="rId8"/>
    <p:sldId id="276" r:id="rId9"/>
    <p:sldId id="278" r:id="rId10"/>
    <p:sldId id="281" r:id="rId11"/>
    <p:sldId id="270" r:id="rId12"/>
    <p:sldId id="271" r:id="rId13"/>
    <p:sldId id="282" r:id="rId14"/>
  </p:sldIdLst>
  <p:sldSz cx="12192000" cy="6858000"/>
  <p:notesSz cx="12192000" cy="6858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4" autoAdjust="0"/>
    <p:restoredTop sz="94624" autoAdjust="0"/>
  </p:normalViewPr>
  <p:slideViewPr>
    <p:cSldViewPr>
      <p:cViewPr>
        <p:scale>
          <a:sx n="60" d="100"/>
          <a:sy n="60" d="100"/>
        </p:scale>
        <p:origin x="-1074" y="-282"/>
      </p:cViewPr>
      <p:guideLst>
        <p:guide orient="horz" pos="2880"/>
        <p:guide pos="2160"/>
      </p:guideLst>
    </p:cSldViewPr>
  </p:slideViewPr>
  <p:outlineViewPr>
    <p:cViewPr>
      <p:scale>
        <a:sx n="33" d="100"/>
        <a:sy n="33" d="100"/>
      </p:scale>
      <p:origin x="0" y="281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14400" y="2125980"/>
            <a:ext cx="10363200" cy="1440180"/>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828800" y="3840480"/>
            <a:ext cx="8534400" cy="17145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1/18/2021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9371076" y="0"/>
            <a:ext cx="1219200" cy="6858000"/>
          </a:xfrm>
          <a:custGeom>
            <a:avLst/>
            <a:gdLst/>
            <a:ahLst/>
            <a:cxnLst/>
            <a:rect l="l" t="t" r="r" b="b"/>
            <a:pathLst>
              <a:path w="1219200" h="6858000">
                <a:moveTo>
                  <a:pt x="0" y="0"/>
                </a:moveTo>
                <a:lnTo>
                  <a:pt x="1219200" y="6857999"/>
                </a:lnTo>
              </a:path>
            </a:pathLst>
          </a:custGeom>
          <a:ln w="9144">
            <a:solidFill>
              <a:srgbClr val="BEBEBE"/>
            </a:solidFill>
          </a:ln>
        </p:spPr>
        <p:txBody>
          <a:bodyPr wrap="square" lIns="0" tIns="0" rIns="0" bIns="0" rtlCol="0"/>
          <a:lstStyle/>
          <a:p>
            <a:endParaRPr/>
          </a:p>
        </p:txBody>
      </p:sp>
      <p:sp>
        <p:nvSpPr>
          <p:cNvPr id="17" name="bk object 17"/>
          <p:cNvSpPr/>
          <p:nvPr/>
        </p:nvSpPr>
        <p:spPr>
          <a:xfrm>
            <a:off x="7424928" y="3681984"/>
            <a:ext cx="4763770" cy="3176905"/>
          </a:xfrm>
          <a:custGeom>
            <a:avLst/>
            <a:gdLst/>
            <a:ahLst/>
            <a:cxnLst/>
            <a:rect l="l" t="t" r="r" b="b"/>
            <a:pathLst>
              <a:path w="4763770" h="3176904">
                <a:moveTo>
                  <a:pt x="4763516" y="0"/>
                </a:moveTo>
                <a:lnTo>
                  <a:pt x="0" y="3176586"/>
                </a:lnTo>
              </a:path>
            </a:pathLst>
          </a:custGeom>
          <a:ln w="9144">
            <a:solidFill>
              <a:srgbClr val="D9D9D9"/>
            </a:solidFill>
          </a:ln>
        </p:spPr>
        <p:txBody>
          <a:bodyPr wrap="square" lIns="0" tIns="0" rIns="0" bIns="0" rtlCol="0"/>
          <a:lstStyle/>
          <a:p>
            <a:endParaRPr/>
          </a:p>
        </p:txBody>
      </p:sp>
      <p:sp>
        <p:nvSpPr>
          <p:cNvPr id="18" name="bk object 18"/>
          <p:cNvSpPr/>
          <p:nvPr/>
        </p:nvSpPr>
        <p:spPr>
          <a:xfrm>
            <a:off x="9182100" y="0"/>
            <a:ext cx="3007360" cy="6858000"/>
          </a:xfrm>
          <a:custGeom>
            <a:avLst/>
            <a:gdLst/>
            <a:ahLst/>
            <a:cxnLst/>
            <a:rect l="l" t="t" r="r" b="b"/>
            <a:pathLst>
              <a:path w="3007359" h="6858000">
                <a:moveTo>
                  <a:pt x="3006850" y="0"/>
                </a:moveTo>
                <a:lnTo>
                  <a:pt x="2042483" y="0"/>
                </a:lnTo>
                <a:lnTo>
                  <a:pt x="0" y="6857996"/>
                </a:lnTo>
                <a:lnTo>
                  <a:pt x="3006850" y="6857996"/>
                </a:lnTo>
                <a:lnTo>
                  <a:pt x="3006850" y="0"/>
                </a:lnTo>
                <a:close/>
              </a:path>
            </a:pathLst>
          </a:custGeom>
          <a:solidFill>
            <a:srgbClr val="90C225">
              <a:alpha val="30195"/>
            </a:srgbClr>
          </a:solidFill>
        </p:spPr>
        <p:txBody>
          <a:bodyPr wrap="square" lIns="0" tIns="0" rIns="0" bIns="0" rtlCol="0"/>
          <a:lstStyle/>
          <a:p>
            <a:endParaRPr/>
          </a:p>
        </p:txBody>
      </p:sp>
      <p:sp>
        <p:nvSpPr>
          <p:cNvPr id="19" name="bk object 19"/>
          <p:cNvSpPr/>
          <p:nvPr/>
        </p:nvSpPr>
        <p:spPr>
          <a:xfrm>
            <a:off x="9604334" y="0"/>
            <a:ext cx="2588260" cy="6858000"/>
          </a:xfrm>
          <a:custGeom>
            <a:avLst/>
            <a:gdLst/>
            <a:ahLst/>
            <a:cxnLst/>
            <a:rect l="l" t="t" r="r" b="b"/>
            <a:pathLst>
              <a:path w="2588259" h="6858000">
                <a:moveTo>
                  <a:pt x="2587664" y="0"/>
                </a:moveTo>
                <a:lnTo>
                  <a:pt x="0" y="0"/>
                </a:lnTo>
                <a:lnTo>
                  <a:pt x="1208190" y="6857996"/>
                </a:lnTo>
                <a:lnTo>
                  <a:pt x="2587664" y="6857996"/>
                </a:lnTo>
                <a:lnTo>
                  <a:pt x="2587664" y="0"/>
                </a:lnTo>
                <a:close/>
              </a:path>
            </a:pathLst>
          </a:custGeom>
          <a:solidFill>
            <a:srgbClr val="90C225">
              <a:alpha val="19999"/>
            </a:srgbClr>
          </a:solidFill>
        </p:spPr>
        <p:txBody>
          <a:bodyPr wrap="square" lIns="0" tIns="0" rIns="0" bIns="0" rtlCol="0"/>
          <a:lstStyle/>
          <a:p>
            <a:endParaRPr/>
          </a:p>
        </p:txBody>
      </p:sp>
      <p:sp>
        <p:nvSpPr>
          <p:cNvPr id="20" name="bk object 20"/>
          <p:cNvSpPr/>
          <p:nvPr/>
        </p:nvSpPr>
        <p:spPr>
          <a:xfrm>
            <a:off x="8932164" y="3048000"/>
            <a:ext cx="3260090" cy="3810000"/>
          </a:xfrm>
          <a:custGeom>
            <a:avLst/>
            <a:gdLst/>
            <a:ahLst/>
            <a:cxnLst/>
            <a:rect l="l" t="t" r="r" b="b"/>
            <a:pathLst>
              <a:path w="3260090" h="3810000">
                <a:moveTo>
                  <a:pt x="3259835" y="0"/>
                </a:moveTo>
                <a:lnTo>
                  <a:pt x="0" y="3809999"/>
                </a:lnTo>
                <a:lnTo>
                  <a:pt x="3259835" y="3809999"/>
                </a:lnTo>
                <a:lnTo>
                  <a:pt x="3259835" y="0"/>
                </a:lnTo>
                <a:close/>
              </a:path>
            </a:pathLst>
          </a:custGeom>
          <a:solidFill>
            <a:srgbClr val="539F20">
              <a:alpha val="72155"/>
            </a:srgbClr>
          </a:solidFill>
        </p:spPr>
        <p:txBody>
          <a:bodyPr wrap="square" lIns="0" tIns="0" rIns="0" bIns="0" rtlCol="0"/>
          <a:lstStyle/>
          <a:p>
            <a:endParaRPr/>
          </a:p>
        </p:txBody>
      </p:sp>
      <p:sp>
        <p:nvSpPr>
          <p:cNvPr id="21" name="bk object 21"/>
          <p:cNvSpPr/>
          <p:nvPr/>
        </p:nvSpPr>
        <p:spPr>
          <a:xfrm>
            <a:off x="9337790" y="0"/>
            <a:ext cx="2851785" cy="6858000"/>
          </a:xfrm>
          <a:custGeom>
            <a:avLst/>
            <a:gdLst/>
            <a:ahLst/>
            <a:cxnLst/>
            <a:rect l="l" t="t" r="r" b="b"/>
            <a:pathLst>
              <a:path w="2851784" h="6858000">
                <a:moveTo>
                  <a:pt x="2851161" y="0"/>
                </a:moveTo>
                <a:lnTo>
                  <a:pt x="0" y="0"/>
                </a:lnTo>
                <a:lnTo>
                  <a:pt x="2467620" y="6857996"/>
                </a:lnTo>
                <a:lnTo>
                  <a:pt x="2851161" y="6857996"/>
                </a:lnTo>
                <a:lnTo>
                  <a:pt x="2851161" y="0"/>
                </a:lnTo>
                <a:close/>
              </a:path>
            </a:pathLst>
          </a:custGeom>
          <a:solidFill>
            <a:srgbClr val="3E7818">
              <a:alpha val="70195"/>
            </a:srgbClr>
          </a:solidFill>
        </p:spPr>
        <p:txBody>
          <a:bodyPr wrap="square" lIns="0" tIns="0" rIns="0" bIns="0" rtlCol="0"/>
          <a:lstStyle/>
          <a:p>
            <a:endParaRPr/>
          </a:p>
        </p:txBody>
      </p:sp>
      <p:sp>
        <p:nvSpPr>
          <p:cNvPr id="22" name="bk object 22"/>
          <p:cNvSpPr/>
          <p:nvPr/>
        </p:nvSpPr>
        <p:spPr>
          <a:xfrm>
            <a:off x="10898124" y="0"/>
            <a:ext cx="1290955" cy="6858000"/>
          </a:xfrm>
          <a:custGeom>
            <a:avLst/>
            <a:gdLst/>
            <a:ahLst/>
            <a:cxnLst/>
            <a:rect l="l" t="t" r="r" b="b"/>
            <a:pathLst>
              <a:path w="1290954" h="6858000">
                <a:moveTo>
                  <a:pt x="1290827" y="0"/>
                </a:moveTo>
                <a:lnTo>
                  <a:pt x="1018958" y="0"/>
                </a:lnTo>
                <a:lnTo>
                  <a:pt x="0" y="6857996"/>
                </a:lnTo>
                <a:lnTo>
                  <a:pt x="1290827" y="6857996"/>
                </a:lnTo>
                <a:lnTo>
                  <a:pt x="1290827" y="0"/>
                </a:lnTo>
                <a:close/>
              </a:path>
            </a:pathLst>
          </a:custGeom>
          <a:solidFill>
            <a:srgbClr val="C0E374">
              <a:alpha val="70195"/>
            </a:srgbClr>
          </a:solidFill>
        </p:spPr>
        <p:txBody>
          <a:bodyPr wrap="square" lIns="0" tIns="0" rIns="0" bIns="0" rtlCol="0"/>
          <a:lstStyle/>
          <a:p>
            <a:endParaRPr/>
          </a:p>
        </p:txBody>
      </p:sp>
      <p:sp>
        <p:nvSpPr>
          <p:cNvPr id="23" name="bk object 23"/>
          <p:cNvSpPr/>
          <p:nvPr/>
        </p:nvSpPr>
        <p:spPr>
          <a:xfrm>
            <a:off x="10940749" y="0"/>
            <a:ext cx="1248410" cy="6858000"/>
          </a:xfrm>
          <a:custGeom>
            <a:avLst/>
            <a:gdLst/>
            <a:ahLst/>
            <a:cxnLst/>
            <a:rect l="l" t="t" r="r" b="b"/>
            <a:pathLst>
              <a:path w="1248409" h="6858000">
                <a:moveTo>
                  <a:pt x="1248203" y="0"/>
                </a:moveTo>
                <a:lnTo>
                  <a:pt x="0" y="0"/>
                </a:lnTo>
                <a:lnTo>
                  <a:pt x="1107740" y="6857996"/>
                </a:lnTo>
                <a:lnTo>
                  <a:pt x="1248203" y="6857996"/>
                </a:lnTo>
                <a:lnTo>
                  <a:pt x="1248203" y="0"/>
                </a:lnTo>
                <a:close/>
              </a:path>
            </a:pathLst>
          </a:custGeom>
          <a:solidFill>
            <a:srgbClr val="90C225">
              <a:alpha val="65097"/>
            </a:srgbClr>
          </a:solidFill>
        </p:spPr>
        <p:txBody>
          <a:bodyPr wrap="square" lIns="0" tIns="0" rIns="0" bIns="0" rtlCol="0"/>
          <a:lstStyle/>
          <a:p>
            <a:endParaRPr/>
          </a:p>
        </p:txBody>
      </p:sp>
      <p:sp>
        <p:nvSpPr>
          <p:cNvPr id="24" name="bk object 24"/>
          <p:cNvSpPr/>
          <p:nvPr/>
        </p:nvSpPr>
        <p:spPr>
          <a:xfrm>
            <a:off x="10372343" y="3590544"/>
            <a:ext cx="1816735" cy="3267710"/>
          </a:xfrm>
          <a:custGeom>
            <a:avLst/>
            <a:gdLst/>
            <a:ahLst/>
            <a:cxnLst/>
            <a:rect l="l" t="t" r="r" b="b"/>
            <a:pathLst>
              <a:path w="1816734" h="3267709">
                <a:moveTo>
                  <a:pt x="1816607" y="0"/>
                </a:moveTo>
                <a:lnTo>
                  <a:pt x="0" y="3267455"/>
                </a:lnTo>
                <a:lnTo>
                  <a:pt x="1816607" y="3267455"/>
                </a:lnTo>
                <a:lnTo>
                  <a:pt x="1816607" y="0"/>
                </a:lnTo>
                <a:close/>
              </a:path>
            </a:pathLst>
          </a:custGeom>
          <a:solidFill>
            <a:srgbClr val="90C225">
              <a:alpha val="79998"/>
            </a:srgbClr>
          </a:solidFill>
        </p:spPr>
        <p:txBody>
          <a:bodyPr wrap="square" lIns="0" tIns="0" rIns="0" bIns="0" rtlCol="0"/>
          <a:lstStyle/>
          <a:p>
            <a:endParaRPr/>
          </a:p>
        </p:txBody>
      </p:sp>
      <p:sp>
        <p:nvSpPr>
          <p:cNvPr id="25" name="bk object 25"/>
          <p:cNvSpPr/>
          <p:nvPr/>
        </p:nvSpPr>
        <p:spPr>
          <a:xfrm>
            <a:off x="0" y="4012691"/>
            <a:ext cx="448309" cy="2845435"/>
          </a:xfrm>
          <a:custGeom>
            <a:avLst/>
            <a:gdLst/>
            <a:ahLst/>
            <a:cxnLst/>
            <a:rect l="l" t="t" r="r" b="b"/>
            <a:pathLst>
              <a:path w="448309" h="2845434">
                <a:moveTo>
                  <a:pt x="0" y="0"/>
                </a:moveTo>
                <a:lnTo>
                  <a:pt x="0" y="2845307"/>
                </a:lnTo>
                <a:lnTo>
                  <a:pt x="448056" y="2845307"/>
                </a:lnTo>
                <a:lnTo>
                  <a:pt x="0" y="0"/>
                </a:lnTo>
                <a:close/>
              </a:path>
            </a:pathLst>
          </a:custGeom>
          <a:solidFill>
            <a:srgbClr val="90C225">
              <a:alpha val="85096"/>
            </a:srgbClr>
          </a:solidFill>
        </p:spPr>
        <p:txBody>
          <a:bodyPr wrap="square" lIns="0" tIns="0" rIns="0" bIns="0" rtlCol="0"/>
          <a:lstStyle/>
          <a:p>
            <a:endParaRPr/>
          </a:p>
        </p:txBody>
      </p:sp>
      <p:sp>
        <p:nvSpPr>
          <p:cNvPr id="2" name="Holder 2"/>
          <p:cNvSpPr>
            <a:spLocks noGrp="1"/>
          </p:cNvSpPr>
          <p:nvPr>
            <p:ph type="title"/>
          </p:nvPr>
        </p:nvSpPr>
        <p:spPr/>
        <p:txBody>
          <a:bodyPr lIns="0" tIns="0" rIns="0" bIns="0"/>
          <a:lstStyle>
            <a:lvl1pPr>
              <a:defRPr sz="4400" b="0" i="0">
                <a:solidFill>
                  <a:schemeClr val="tx1"/>
                </a:solidFill>
                <a:latin typeface="Times New Roman"/>
                <a:cs typeface="Times New Roman"/>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1/18/2021</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Times New Roman"/>
                <a:cs typeface="Times New Roman"/>
              </a:defRPr>
            </a:lvl1pPr>
          </a:lstStyle>
          <a:p>
            <a:endParaRPr/>
          </a:p>
        </p:txBody>
      </p:sp>
      <p:sp>
        <p:nvSpPr>
          <p:cNvPr id="3" name="Holder 3"/>
          <p:cNvSpPr>
            <a:spLocks noGrp="1"/>
          </p:cNvSpPr>
          <p:nvPr>
            <p:ph sz="half" idx="2"/>
          </p:nvPr>
        </p:nvSpPr>
        <p:spPr>
          <a:xfrm>
            <a:off x="609600" y="1577340"/>
            <a:ext cx="5303520" cy="4526280"/>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6278880" y="1577340"/>
            <a:ext cx="5303520" cy="4526280"/>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1/18/2021</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0" i="0">
                <a:solidFill>
                  <a:schemeClr val="tx1"/>
                </a:solidFill>
                <a:latin typeface="Times New Roman"/>
                <a:cs typeface="Times New Roman"/>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1/18/2021</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pPr/>
              <a:t>1/18/2021</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rPr/>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bk object 16"/>
          <p:cNvSpPr/>
          <p:nvPr/>
        </p:nvSpPr>
        <p:spPr>
          <a:xfrm>
            <a:off x="9371076" y="0"/>
            <a:ext cx="1219200" cy="6858000"/>
          </a:xfrm>
          <a:custGeom>
            <a:avLst/>
            <a:gdLst/>
            <a:ahLst/>
            <a:cxnLst/>
            <a:rect l="l" t="t" r="r" b="b"/>
            <a:pathLst>
              <a:path w="1219200" h="6858000">
                <a:moveTo>
                  <a:pt x="0" y="0"/>
                </a:moveTo>
                <a:lnTo>
                  <a:pt x="1219200" y="6857999"/>
                </a:lnTo>
              </a:path>
            </a:pathLst>
          </a:custGeom>
          <a:ln w="9144">
            <a:solidFill>
              <a:srgbClr val="BEBEBE"/>
            </a:solidFill>
          </a:ln>
        </p:spPr>
        <p:txBody>
          <a:bodyPr wrap="square" lIns="0" tIns="0" rIns="0" bIns="0" rtlCol="0"/>
          <a:lstStyle/>
          <a:p>
            <a:endParaRPr/>
          </a:p>
        </p:txBody>
      </p:sp>
      <p:sp>
        <p:nvSpPr>
          <p:cNvPr id="17" name="bk object 17"/>
          <p:cNvSpPr/>
          <p:nvPr/>
        </p:nvSpPr>
        <p:spPr>
          <a:xfrm>
            <a:off x="7424928" y="3681984"/>
            <a:ext cx="4763770" cy="3176905"/>
          </a:xfrm>
          <a:custGeom>
            <a:avLst/>
            <a:gdLst/>
            <a:ahLst/>
            <a:cxnLst/>
            <a:rect l="l" t="t" r="r" b="b"/>
            <a:pathLst>
              <a:path w="4763770" h="3176904">
                <a:moveTo>
                  <a:pt x="4763516" y="0"/>
                </a:moveTo>
                <a:lnTo>
                  <a:pt x="0" y="3176586"/>
                </a:lnTo>
              </a:path>
            </a:pathLst>
          </a:custGeom>
          <a:ln w="9144">
            <a:solidFill>
              <a:srgbClr val="D9D9D9"/>
            </a:solidFill>
          </a:ln>
        </p:spPr>
        <p:txBody>
          <a:bodyPr wrap="square" lIns="0" tIns="0" rIns="0" bIns="0" rtlCol="0"/>
          <a:lstStyle/>
          <a:p>
            <a:endParaRPr/>
          </a:p>
        </p:txBody>
      </p:sp>
      <p:sp>
        <p:nvSpPr>
          <p:cNvPr id="18" name="bk object 18"/>
          <p:cNvSpPr/>
          <p:nvPr/>
        </p:nvSpPr>
        <p:spPr>
          <a:xfrm>
            <a:off x="9182100" y="0"/>
            <a:ext cx="3007360" cy="6858000"/>
          </a:xfrm>
          <a:custGeom>
            <a:avLst/>
            <a:gdLst/>
            <a:ahLst/>
            <a:cxnLst/>
            <a:rect l="l" t="t" r="r" b="b"/>
            <a:pathLst>
              <a:path w="3007359" h="6858000">
                <a:moveTo>
                  <a:pt x="3006850" y="0"/>
                </a:moveTo>
                <a:lnTo>
                  <a:pt x="2042483" y="0"/>
                </a:lnTo>
                <a:lnTo>
                  <a:pt x="0" y="6857996"/>
                </a:lnTo>
                <a:lnTo>
                  <a:pt x="3006850" y="6857996"/>
                </a:lnTo>
                <a:lnTo>
                  <a:pt x="3006850" y="0"/>
                </a:lnTo>
                <a:close/>
              </a:path>
            </a:pathLst>
          </a:custGeom>
          <a:solidFill>
            <a:srgbClr val="90C225">
              <a:alpha val="30195"/>
            </a:srgbClr>
          </a:solidFill>
        </p:spPr>
        <p:txBody>
          <a:bodyPr wrap="square" lIns="0" tIns="0" rIns="0" bIns="0" rtlCol="0"/>
          <a:lstStyle/>
          <a:p>
            <a:endParaRPr/>
          </a:p>
        </p:txBody>
      </p:sp>
      <p:sp>
        <p:nvSpPr>
          <p:cNvPr id="19" name="bk object 19"/>
          <p:cNvSpPr/>
          <p:nvPr/>
        </p:nvSpPr>
        <p:spPr>
          <a:xfrm>
            <a:off x="9604334" y="0"/>
            <a:ext cx="2588260" cy="6858000"/>
          </a:xfrm>
          <a:custGeom>
            <a:avLst/>
            <a:gdLst/>
            <a:ahLst/>
            <a:cxnLst/>
            <a:rect l="l" t="t" r="r" b="b"/>
            <a:pathLst>
              <a:path w="2588259" h="6858000">
                <a:moveTo>
                  <a:pt x="2587664" y="0"/>
                </a:moveTo>
                <a:lnTo>
                  <a:pt x="0" y="0"/>
                </a:lnTo>
                <a:lnTo>
                  <a:pt x="1208190" y="6857996"/>
                </a:lnTo>
                <a:lnTo>
                  <a:pt x="2587664" y="6857996"/>
                </a:lnTo>
                <a:lnTo>
                  <a:pt x="2587664" y="0"/>
                </a:lnTo>
                <a:close/>
              </a:path>
            </a:pathLst>
          </a:custGeom>
          <a:solidFill>
            <a:srgbClr val="90C225">
              <a:alpha val="19999"/>
            </a:srgbClr>
          </a:solidFill>
        </p:spPr>
        <p:txBody>
          <a:bodyPr wrap="square" lIns="0" tIns="0" rIns="0" bIns="0" rtlCol="0"/>
          <a:lstStyle/>
          <a:p>
            <a:endParaRPr/>
          </a:p>
        </p:txBody>
      </p:sp>
      <p:sp>
        <p:nvSpPr>
          <p:cNvPr id="20" name="bk object 20"/>
          <p:cNvSpPr/>
          <p:nvPr/>
        </p:nvSpPr>
        <p:spPr>
          <a:xfrm>
            <a:off x="8932164" y="3048000"/>
            <a:ext cx="3260090" cy="3810000"/>
          </a:xfrm>
          <a:custGeom>
            <a:avLst/>
            <a:gdLst/>
            <a:ahLst/>
            <a:cxnLst/>
            <a:rect l="l" t="t" r="r" b="b"/>
            <a:pathLst>
              <a:path w="3260090" h="3810000">
                <a:moveTo>
                  <a:pt x="3259835" y="0"/>
                </a:moveTo>
                <a:lnTo>
                  <a:pt x="0" y="3809999"/>
                </a:lnTo>
                <a:lnTo>
                  <a:pt x="3259835" y="3809999"/>
                </a:lnTo>
                <a:lnTo>
                  <a:pt x="3259835" y="0"/>
                </a:lnTo>
                <a:close/>
              </a:path>
            </a:pathLst>
          </a:custGeom>
          <a:solidFill>
            <a:srgbClr val="539F20">
              <a:alpha val="72155"/>
            </a:srgbClr>
          </a:solidFill>
        </p:spPr>
        <p:txBody>
          <a:bodyPr wrap="square" lIns="0" tIns="0" rIns="0" bIns="0" rtlCol="0"/>
          <a:lstStyle/>
          <a:p>
            <a:endParaRPr/>
          </a:p>
        </p:txBody>
      </p:sp>
      <p:sp>
        <p:nvSpPr>
          <p:cNvPr id="21" name="bk object 21"/>
          <p:cNvSpPr/>
          <p:nvPr/>
        </p:nvSpPr>
        <p:spPr>
          <a:xfrm>
            <a:off x="9337790" y="0"/>
            <a:ext cx="2851785" cy="6858000"/>
          </a:xfrm>
          <a:custGeom>
            <a:avLst/>
            <a:gdLst/>
            <a:ahLst/>
            <a:cxnLst/>
            <a:rect l="l" t="t" r="r" b="b"/>
            <a:pathLst>
              <a:path w="2851784" h="6858000">
                <a:moveTo>
                  <a:pt x="2851161" y="0"/>
                </a:moveTo>
                <a:lnTo>
                  <a:pt x="0" y="0"/>
                </a:lnTo>
                <a:lnTo>
                  <a:pt x="2467620" y="6857996"/>
                </a:lnTo>
                <a:lnTo>
                  <a:pt x="2851161" y="6857996"/>
                </a:lnTo>
                <a:lnTo>
                  <a:pt x="2851161" y="0"/>
                </a:lnTo>
                <a:close/>
              </a:path>
            </a:pathLst>
          </a:custGeom>
          <a:solidFill>
            <a:srgbClr val="3E7818">
              <a:alpha val="70195"/>
            </a:srgbClr>
          </a:solidFill>
        </p:spPr>
        <p:txBody>
          <a:bodyPr wrap="square" lIns="0" tIns="0" rIns="0" bIns="0" rtlCol="0"/>
          <a:lstStyle/>
          <a:p>
            <a:endParaRPr/>
          </a:p>
        </p:txBody>
      </p:sp>
      <p:sp>
        <p:nvSpPr>
          <p:cNvPr id="22" name="bk object 22"/>
          <p:cNvSpPr/>
          <p:nvPr/>
        </p:nvSpPr>
        <p:spPr>
          <a:xfrm>
            <a:off x="10898124" y="0"/>
            <a:ext cx="1290955" cy="6858000"/>
          </a:xfrm>
          <a:custGeom>
            <a:avLst/>
            <a:gdLst/>
            <a:ahLst/>
            <a:cxnLst/>
            <a:rect l="l" t="t" r="r" b="b"/>
            <a:pathLst>
              <a:path w="1290954" h="6858000">
                <a:moveTo>
                  <a:pt x="1290827" y="0"/>
                </a:moveTo>
                <a:lnTo>
                  <a:pt x="1018958" y="0"/>
                </a:lnTo>
                <a:lnTo>
                  <a:pt x="0" y="6857996"/>
                </a:lnTo>
                <a:lnTo>
                  <a:pt x="1290827" y="6857996"/>
                </a:lnTo>
                <a:lnTo>
                  <a:pt x="1290827" y="0"/>
                </a:lnTo>
                <a:close/>
              </a:path>
            </a:pathLst>
          </a:custGeom>
          <a:solidFill>
            <a:srgbClr val="C0E374">
              <a:alpha val="70195"/>
            </a:srgbClr>
          </a:solidFill>
        </p:spPr>
        <p:txBody>
          <a:bodyPr wrap="square" lIns="0" tIns="0" rIns="0" bIns="0" rtlCol="0"/>
          <a:lstStyle/>
          <a:p>
            <a:endParaRPr/>
          </a:p>
        </p:txBody>
      </p:sp>
      <p:sp>
        <p:nvSpPr>
          <p:cNvPr id="23" name="bk object 23"/>
          <p:cNvSpPr/>
          <p:nvPr/>
        </p:nvSpPr>
        <p:spPr>
          <a:xfrm>
            <a:off x="10940749" y="0"/>
            <a:ext cx="1248410" cy="6858000"/>
          </a:xfrm>
          <a:custGeom>
            <a:avLst/>
            <a:gdLst/>
            <a:ahLst/>
            <a:cxnLst/>
            <a:rect l="l" t="t" r="r" b="b"/>
            <a:pathLst>
              <a:path w="1248409" h="6858000">
                <a:moveTo>
                  <a:pt x="1248203" y="0"/>
                </a:moveTo>
                <a:lnTo>
                  <a:pt x="0" y="0"/>
                </a:lnTo>
                <a:lnTo>
                  <a:pt x="1107740" y="6857996"/>
                </a:lnTo>
                <a:lnTo>
                  <a:pt x="1248203" y="6857996"/>
                </a:lnTo>
                <a:lnTo>
                  <a:pt x="1248203" y="0"/>
                </a:lnTo>
                <a:close/>
              </a:path>
            </a:pathLst>
          </a:custGeom>
          <a:solidFill>
            <a:srgbClr val="90C225">
              <a:alpha val="65097"/>
            </a:srgbClr>
          </a:solidFill>
        </p:spPr>
        <p:txBody>
          <a:bodyPr wrap="square" lIns="0" tIns="0" rIns="0" bIns="0" rtlCol="0"/>
          <a:lstStyle/>
          <a:p>
            <a:endParaRPr/>
          </a:p>
        </p:txBody>
      </p:sp>
      <p:sp>
        <p:nvSpPr>
          <p:cNvPr id="24" name="bk object 24"/>
          <p:cNvSpPr/>
          <p:nvPr/>
        </p:nvSpPr>
        <p:spPr>
          <a:xfrm>
            <a:off x="10372343" y="3590544"/>
            <a:ext cx="1816735" cy="3267710"/>
          </a:xfrm>
          <a:custGeom>
            <a:avLst/>
            <a:gdLst/>
            <a:ahLst/>
            <a:cxnLst/>
            <a:rect l="l" t="t" r="r" b="b"/>
            <a:pathLst>
              <a:path w="1816734" h="3267709">
                <a:moveTo>
                  <a:pt x="1816607" y="0"/>
                </a:moveTo>
                <a:lnTo>
                  <a:pt x="0" y="3267455"/>
                </a:lnTo>
                <a:lnTo>
                  <a:pt x="1816607" y="3267455"/>
                </a:lnTo>
                <a:lnTo>
                  <a:pt x="1816607" y="0"/>
                </a:lnTo>
                <a:close/>
              </a:path>
            </a:pathLst>
          </a:custGeom>
          <a:solidFill>
            <a:srgbClr val="90C225">
              <a:alpha val="79998"/>
            </a:srgbClr>
          </a:solidFill>
        </p:spPr>
        <p:txBody>
          <a:bodyPr wrap="square" lIns="0" tIns="0" rIns="0" bIns="0" rtlCol="0"/>
          <a:lstStyle/>
          <a:p>
            <a:endParaRPr/>
          </a:p>
        </p:txBody>
      </p:sp>
      <p:sp>
        <p:nvSpPr>
          <p:cNvPr id="2" name="Holder 2"/>
          <p:cNvSpPr>
            <a:spLocks noGrp="1"/>
          </p:cNvSpPr>
          <p:nvPr>
            <p:ph type="title"/>
          </p:nvPr>
        </p:nvSpPr>
        <p:spPr>
          <a:xfrm>
            <a:off x="7957566" y="3812540"/>
            <a:ext cx="3886834" cy="1367154"/>
          </a:xfrm>
          <a:prstGeom prst="rect">
            <a:avLst/>
          </a:prstGeom>
        </p:spPr>
        <p:txBody>
          <a:bodyPr wrap="square" lIns="0" tIns="0" rIns="0" bIns="0">
            <a:spAutoFit/>
          </a:bodyPr>
          <a:lstStyle>
            <a:lvl1pPr>
              <a:defRPr sz="4400" b="0" i="0">
                <a:solidFill>
                  <a:schemeClr val="tx1"/>
                </a:solidFill>
                <a:latin typeface="Times New Roman"/>
                <a:cs typeface="Times New Roman"/>
              </a:defRPr>
            </a:lvl1pPr>
          </a:lstStyle>
          <a:p>
            <a:endParaRPr/>
          </a:p>
        </p:txBody>
      </p:sp>
      <p:sp>
        <p:nvSpPr>
          <p:cNvPr id="3" name="Holder 3"/>
          <p:cNvSpPr>
            <a:spLocks noGrp="1"/>
          </p:cNvSpPr>
          <p:nvPr>
            <p:ph type="body" idx="1"/>
          </p:nvPr>
        </p:nvSpPr>
        <p:spPr>
          <a:xfrm>
            <a:off x="1141272" y="1927986"/>
            <a:ext cx="9909454" cy="1497329"/>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4145280" y="6377940"/>
            <a:ext cx="3901440" cy="34290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609600" y="6377940"/>
            <a:ext cx="2804160" cy="34290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pPr/>
              <a:t>1/18/2021</a:t>
            </a:fld>
            <a:endParaRPr lang="en-US"/>
          </a:p>
        </p:txBody>
      </p:sp>
      <p:sp>
        <p:nvSpPr>
          <p:cNvPr id="6" name="Holder 6"/>
          <p:cNvSpPr>
            <a:spLocks noGrp="1"/>
          </p:cNvSpPr>
          <p:nvPr>
            <p:ph type="sldNum" sz="quarter" idx="7"/>
          </p:nvPr>
        </p:nvSpPr>
        <p:spPr>
          <a:xfrm>
            <a:off x="8778240" y="6377940"/>
            <a:ext cx="2804160" cy="34290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rPr/>
              <a:pPr/>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0" y="0"/>
            <a:ext cx="843280" cy="5666740"/>
          </a:xfrm>
          <a:custGeom>
            <a:avLst/>
            <a:gdLst/>
            <a:ahLst/>
            <a:cxnLst/>
            <a:rect l="l" t="t" r="r" b="b"/>
            <a:pathLst>
              <a:path w="843280" h="5666740">
                <a:moveTo>
                  <a:pt x="842772" y="0"/>
                </a:moveTo>
                <a:lnTo>
                  <a:pt x="0" y="0"/>
                </a:lnTo>
                <a:lnTo>
                  <a:pt x="0" y="5666232"/>
                </a:lnTo>
                <a:lnTo>
                  <a:pt x="842772" y="0"/>
                </a:lnTo>
                <a:close/>
              </a:path>
            </a:pathLst>
          </a:custGeom>
          <a:solidFill>
            <a:srgbClr val="90C225">
              <a:alpha val="85096"/>
            </a:srgbClr>
          </a:solidFill>
        </p:spPr>
        <p:txBody>
          <a:bodyPr wrap="square" lIns="0" tIns="0" rIns="0" bIns="0" rtlCol="0"/>
          <a:lstStyle/>
          <a:p>
            <a:endParaRPr/>
          </a:p>
        </p:txBody>
      </p:sp>
      <p:sp>
        <p:nvSpPr>
          <p:cNvPr id="3" name="object 3"/>
          <p:cNvSpPr txBox="1"/>
          <p:nvPr/>
        </p:nvSpPr>
        <p:spPr>
          <a:xfrm>
            <a:off x="2819400" y="1295400"/>
            <a:ext cx="5791200" cy="2328843"/>
          </a:xfrm>
          <a:prstGeom prst="rect">
            <a:avLst/>
          </a:prstGeom>
        </p:spPr>
        <p:txBody>
          <a:bodyPr vert="horz" wrap="square" lIns="0" tIns="0" rIns="0" bIns="0" rtlCol="0">
            <a:spAutoFit/>
          </a:bodyPr>
          <a:lstStyle/>
          <a:p>
            <a:pPr>
              <a:lnSpc>
                <a:spcPts val="6155"/>
              </a:lnSpc>
            </a:pPr>
            <a:r>
              <a:rPr lang="en-GB" sz="4800" b="1" dirty="0" smtClean="0">
                <a:solidFill>
                  <a:srgbClr val="90C225"/>
                </a:solidFill>
                <a:latin typeface="Times New Roman" pitchFamily="18" charset="0"/>
                <a:cs typeface="Times New Roman" pitchFamily="18" charset="0"/>
              </a:rPr>
              <a:t>LECTURE #07</a:t>
            </a:r>
          </a:p>
          <a:p>
            <a:pPr>
              <a:lnSpc>
                <a:spcPts val="6155"/>
              </a:lnSpc>
            </a:pPr>
            <a:r>
              <a:rPr lang="en-GB" sz="4800" b="1" dirty="0" smtClean="0">
                <a:solidFill>
                  <a:srgbClr val="90C225"/>
                </a:solidFill>
                <a:latin typeface="Times New Roman" pitchFamily="18" charset="0"/>
                <a:cs typeface="Times New Roman" pitchFamily="18" charset="0"/>
              </a:rPr>
              <a:t>SOCI</a:t>
            </a:r>
            <a:r>
              <a:rPr lang="en-GB" sz="4800" b="1" spc="-25" dirty="0" smtClean="0">
                <a:solidFill>
                  <a:srgbClr val="90C225"/>
                </a:solidFill>
                <a:latin typeface="Times New Roman" pitchFamily="18" charset="0"/>
                <a:cs typeface="Times New Roman" pitchFamily="18" charset="0"/>
              </a:rPr>
              <a:t>A</a:t>
            </a:r>
            <a:r>
              <a:rPr lang="en-GB" sz="4800" b="1" dirty="0" smtClean="0">
                <a:solidFill>
                  <a:srgbClr val="90C225"/>
                </a:solidFill>
                <a:latin typeface="Times New Roman" pitchFamily="18" charset="0"/>
                <a:cs typeface="Times New Roman" pitchFamily="18" charset="0"/>
              </a:rPr>
              <a:t>LIZATI</a:t>
            </a:r>
            <a:r>
              <a:rPr lang="en-GB" sz="4800" b="1" spc="-25" dirty="0" smtClean="0">
                <a:solidFill>
                  <a:srgbClr val="90C225"/>
                </a:solidFill>
                <a:latin typeface="Times New Roman" pitchFamily="18" charset="0"/>
                <a:cs typeface="Times New Roman" pitchFamily="18" charset="0"/>
              </a:rPr>
              <a:t>O</a:t>
            </a:r>
            <a:r>
              <a:rPr lang="en-GB" sz="4800" b="1" dirty="0" smtClean="0">
                <a:solidFill>
                  <a:srgbClr val="90C225"/>
                </a:solidFill>
                <a:latin typeface="Times New Roman" pitchFamily="18" charset="0"/>
                <a:cs typeface="Times New Roman" pitchFamily="18" charset="0"/>
              </a:rPr>
              <a:t>N</a:t>
            </a:r>
            <a:endParaRPr lang="en-GB" sz="4800" b="1" dirty="0" smtClean="0">
              <a:latin typeface="Times New Roman" pitchFamily="18" charset="0"/>
              <a:cs typeface="Times New Roman" pitchFamily="18" charset="0"/>
            </a:endParaRPr>
          </a:p>
          <a:p>
            <a:pPr>
              <a:lnSpc>
                <a:spcPct val="100000"/>
              </a:lnSpc>
              <a:spcBef>
                <a:spcPts val="25"/>
              </a:spcBef>
            </a:pPr>
            <a:endParaRPr lang="en-GB" sz="4800" b="1" dirty="0">
              <a:latin typeface="Times New Roman" pitchFamily="18" charset="0"/>
              <a:cs typeface="Times New Roman" pitchFamily="18" charset="0"/>
            </a:endParaRPr>
          </a:p>
        </p:txBody>
      </p:sp>
      <p:sp>
        <p:nvSpPr>
          <p:cNvPr id="4" name="Subtitle 3"/>
          <p:cNvSpPr>
            <a:spLocks noGrp="1"/>
          </p:cNvSpPr>
          <p:nvPr/>
        </p:nvSpPr>
        <p:spPr>
          <a:xfrm>
            <a:off x="3124200" y="5486400"/>
            <a:ext cx="5918200" cy="862013"/>
          </a:xfrm>
          <a:prstGeom prst="rect">
            <a:avLst/>
          </a:prstGeom>
        </p:spPr>
        <p:txBody>
          <a:bodyPr vert="horz" lIns="91440" tIns="45720" rIns="91440" bIns="45720" rtlCol="0" anchor="t">
            <a:normAutofit fontScale="77500" lnSpcReduction="20000"/>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r>
              <a:rPr lang="en-GB" b="1" dirty="0" smtClean="0">
                <a:solidFill>
                  <a:schemeClr val="tx1"/>
                </a:solidFill>
                <a:latin typeface="Times New Roman" pitchFamily="18" charset="0"/>
                <a:cs typeface="Times New Roman" pitchFamily="18" charset="0"/>
              </a:rPr>
              <a:t>Department: City and regional planning, </a:t>
            </a:r>
            <a:r>
              <a:rPr lang="en-GB" b="1" dirty="0" err="1" smtClean="0">
                <a:solidFill>
                  <a:schemeClr val="tx1"/>
                </a:solidFill>
                <a:latin typeface="Times New Roman" pitchFamily="18" charset="0"/>
                <a:cs typeface="Times New Roman" pitchFamily="18" charset="0"/>
              </a:rPr>
              <a:t>lcwu</a:t>
            </a:r>
            <a:endParaRPr lang="en-GB" b="1" dirty="0" smtClean="0">
              <a:solidFill>
                <a:schemeClr val="tx1"/>
              </a:solidFill>
              <a:latin typeface="Times New Roman" pitchFamily="18" charset="0"/>
              <a:cs typeface="Times New Roman" pitchFamily="18" charset="0"/>
            </a:endParaRPr>
          </a:p>
          <a:p>
            <a:pPr algn="ctr"/>
            <a:r>
              <a:rPr lang="en-GB" b="1" dirty="0" smtClean="0">
                <a:solidFill>
                  <a:schemeClr val="tx1"/>
                </a:solidFill>
                <a:latin typeface="Times New Roman" pitchFamily="18" charset="0"/>
                <a:cs typeface="Times New Roman" pitchFamily="18" charset="0"/>
              </a:rPr>
              <a:t>Subject: Sociology</a:t>
            </a:r>
          </a:p>
          <a:p>
            <a:pPr algn="ctr"/>
            <a:r>
              <a:rPr lang="en-GB" b="1" dirty="0" err="1" smtClean="0">
                <a:solidFill>
                  <a:schemeClr val="tx1"/>
                </a:solidFill>
                <a:latin typeface="Times New Roman" pitchFamily="18" charset="0"/>
                <a:cs typeface="Times New Roman" pitchFamily="18" charset="0"/>
              </a:rPr>
              <a:t>cOurse</a:t>
            </a:r>
            <a:r>
              <a:rPr lang="en-GB" b="1" dirty="0" smtClean="0">
                <a:solidFill>
                  <a:schemeClr val="tx1"/>
                </a:solidFill>
                <a:latin typeface="Times New Roman" pitchFamily="18" charset="0"/>
                <a:cs typeface="Times New Roman" pitchFamily="18" charset="0"/>
              </a:rPr>
              <a:t> Instructor: Ms. </a:t>
            </a:r>
            <a:r>
              <a:rPr lang="en-GB" b="1" dirty="0" err="1" smtClean="0">
                <a:solidFill>
                  <a:schemeClr val="tx1"/>
                </a:solidFill>
                <a:latin typeface="Times New Roman" pitchFamily="18" charset="0"/>
                <a:cs typeface="Times New Roman" pitchFamily="18" charset="0"/>
              </a:rPr>
              <a:t>faryal</a:t>
            </a:r>
            <a:r>
              <a:rPr lang="en-GB" b="1" dirty="0" smtClean="0">
                <a:solidFill>
                  <a:schemeClr val="tx1"/>
                </a:solidFill>
                <a:latin typeface="Times New Roman" pitchFamily="18" charset="0"/>
                <a:cs typeface="Times New Roman" pitchFamily="18" charset="0"/>
              </a:rPr>
              <a:t> Khalid</a:t>
            </a:r>
          </a:p>
          <a:p>
            <a:pPr algn="ctr"/>
            <a:endParaRPr lang="en-GB"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511387" y="856234"/>
            <a:ext cx="8632613" cy="4580741"/>
          </a:xfrm>
          <a:prstGeom prst="rect">
            <a:avLst/>
          </a:prstGeom>
        </p:spPr>
        <p:txBody>
          <a:bodyPr vert="horz" wrap="square" lIns="0" tIns="12700" rIns="0" bIns="0" rtlCol="0">
            <a:spAutoFit/>
          </a:bodyPr>
          <a:lstStyle/>
          <a:p>
            <a:pPr marL="755650" marR="5080" indent="-742950" algn="just">
              <a:lnSpc>
                <a:spcPct val="200000"/>
              </a:lnSpc>
              <a:spcBef>
                <a:spcPts val="100"/>
              </a:spcBef>
              <a:buFont typeface="+mj-lt"/>
              <a:buAutoNum type="arabicPeriod" startAt="4"/>
              <a:tabLst>
                <a:tab pos="355600" algn="l"/>
              </a:tabLst>
            </a:pPr>
            <a:r>
              <a:rPr sz="3600" b="1" spc="-5" dirty="0" smtClean="0">
                <a:latin typeface="Times New Roman"/>
                <a:cs typeface="Times New Roman"/>
              </a:rPr>
              <a:t>Religion</a:t>
            </a:r>
            <a:endParaRPr lang="en-GB" sz="3600" b="1" spc="-5" dirty="0" smtClean="0">
              <a:latin typeface="Times New Roman"/>
              <a:cs typeface="Times New Roman"/>
            </a:endParaRPr>
          </a:p>
          <a:p>
            <a:pPr marL="355600" marR="5080" indent="-342900" algn="just">
              <a:lnSpc>
                <a:spcPct val="100000"/>
              </a:lnSpc>
              <a:spcBef>
                <a:spcPts val="100"/>
              </a:spcBef>
              <a:buFont typeface="Arial" pitchFamily="34" charset="0"/>
              <a:buChar char="•"/>
              <a:tabLst>
                <a:tab pos="355600" algn="l"/>
              </a:tabLst>
            </a:pPr>
            <a:r>
              <a:rPr lang="en-GB" sz="3200" spc="-5" dirty="0" smtClean="0">
                <a:latin typeface="Times New Roman"/>
                <a:cs typeface="Times New Roman"/>
              </a:rPr>
              <a:t>R</a:t>
            </a:r>
            <a:r>
              <a:rPr sz="3200" spc="-5" dirty="0" smtClean="0">
                <a:latin typeface="Times New Roman"/>
                <a:cs typeface="Times New Roman"/>
              </a:rPr>
              <a:t>el</a:t>
            </a:r>
            <a:r>
              <a:rPr lang="en-GB" sz="3200" spc="-5" dirty="0" err="1" smtClean="0">
                <a:latin typeface="Times New Roman"/>
                <a:cs typeface="Times New Roman"/>
              </a:rPr>
              <a:t>ig</a:t>
            </a:r>
            <a:r>
              <a:rPr sz="3200" spc="-5" dirty="0" smtClean="0">
                <a:latin typeface="Times New Roman"/>
                <a:cs typeface="Times New Roman"/>
              </a:rPr>
              <a:t>ion</a:t>
            </a:r>
            <a:r>
              <a:rPr lang="en-GB" sz="3200" spc="-5" dirty="0" smtClean="0">
                <a:latin typeface="Times New Roman"/>
                <a:cs typeface="Times New Roman"/>
              </a:rPr>
              <a:t> </a:t>
            </a:r>
            <a:r>
              <a:rPr sz="3200" dirty="0" smtClean="0">
                <a:latin typeface="Times New Roman"/>
                <a:cs typeface="Times New Roman"/>
              </a:rPr>
              <a:t>plays </a:t>
            </a:r>
            <a:r>
              <a:rPr sz="3200" spc="-5" dirty="0">
                <a:latin typeface="Times New Roman"/>
                <a:cs typeface="Times New Roman"/>
              </a:rPr>
              <a:t>significant </a:t>
            </a:r>
            <a:r>
              <a:rPr sz="3200" dirty="0">
                <a:latin typeface="Times New Roman"/>
                <a:cs typeface="Times New Roman"/>
              </a:rPr>
              <a:t>role  </a:t>
            </a:r>
            <a:r>
              <a:rPr sz="3200" spc="-5" dirty="0">
                <a:latin typeface="Times New Roman"/>
                <a:cs typeface="Times New Roman"/>
              </a:rPr>
              <a:t>in </a:t>
            </a:r>
            <a:r>
              <a:rPr sz="3200" dirty="0">
                <a:latin typeface="Times New Roman"/>
                <a:cs typeface="Times New Roman"/>
              </a:rPr>
              <a:t>socialization. It influences</a:t>
            </a:r>
            <a:r>
              <a:rPr sz="3200" spc="800" dirty="0">
                <a:latin typeface="Times New Roman"/>
                <a:cs typeface="Times New Roman"/>
              </a:rPr>
              <a:t> </a:t>
            </a:r>
            <a:r>
              <a:rPr sz="3200" spc="-5" dirty="0">
                <a:latin typeface="Times New Roman"/>
                <a:cs typeface="Times New Roman"/>
              </a:rPr>
              <a:t>morality  </a:t>
            </a:r>
            <a:r>
              <a:rPr sz="3200" dirty="0">
                <a:latin typeface="Times New Roman"/>
                <a:cs typeface="Times New Roman"/>
              </a:rPr>
              <a:t>becoming a key component </a:t>
            </a:r>
            <a:r>
              <a:rPr sz="3200" spc="-5" dirty="0">
                <a:latin typeface="Times New Roman"/>
                <a:cs typeface="Times New Roman"/>
              </a:rPr>
              <a:t>in </a:t>
            </a:r>
            <a:r>
              <a:rPr sz="3200" spc="-25" dirty="0">
                <a:latin typeface="Times New Roman"/>
                <a:cs typeface="Times New Roman"/>
              </a:rPr>
              <a:t>people’s  </a:t>
            </a:r>
            <a:r>
              <a:rPr sz="3200" dirty="0">
                <a:latin typeface="Times New Roman"/>
                <a:cs typeface="Times New Roman"/>
              </a:rPr>
              <a:t>ideas of right and wrong. The </a:t>
            </a:r>
            <a:r>
              <a:rPr sz="3200" spc="-5" dirty="0">
                <a:latin typeface="Times New Roman"/>
                <a:cs typeface="Times New Roman"/>
              </a:rPr>
              <a:t>influences  </a:t>
            </a:r>
            <a:r>
              <a:rPr sz="3200" dirty="0">
                <a:latin typeface="Times New Roman"/>
                <a:cs typeface="Times New Roman"/>
              </a:rPr>
              <a:t>of </a:t>
            </a:r>
            <a:r>
              <a:rPr sz="3200" spc="-5" dirty="0">
                <a:latin typeface="Times New Roman"/>
                <a:cs typeface="Times New Roman"/>
              </a:rPr>
              <a:t>religion </a:t>
            </a:r>
            <a:r>
              <a:rPr sz="3200" dirty="0">
                <a:latin typeface="Times New Roman"/>
                <a:cs typeface="Times New Roman"/>
              </a:rPr>
              <a:t>extends </a:t>
            </a:r>
            <a:r>
              <a:rPr sz="3200" spc="-5" dirty="0">
                <a:latin typeface="Times New Roman"/>
                <a:cs typeface="Times New Roman"/>
              </a:rPr>
              <a:t>to many </a:t>
            </a:r>
            <a:r>
              <a:rPr sz="3200" dirty="0">
                <a:latin typeface="Times New Roman"/>
                <a:cs typeface="Times New Roman"/>
              </a:rPr>
              <a:t>areas </a:t>
            </a:r>
            <a:r>
              <a:rPr sz="3200" spc="-5" dirty="0">
                <a:latin typeface="Times New Roman"/>
                <a:cs typeface="Times New Roman"/>
              </a:rPr>
              <a:t>of our  lives. For example participation </a:t>
            </a:r>
            <a:r>
              <a:rPr sz="3200" spc="-10" dirty="0">
                <a:latin typeface="Times New Roman"/>
                <a:cs typeface="Times New Roman"/>
              </a:rPr>
              <a:t>in  </a:t>
            </a:r>
            <a:r>
              <a:rPr sz="3200" dirty="0">
                <a:latin typeface="Times New Roman"/>
                <a:cs typeface="Times New Roman"/>
              </a:rPr>
              <a:t>religious </a:t>
            </a:r>
            <a:r>
              <a:rPr sz="3200" spc="-5" dirty="0">
                <a:latin typeface="Times New Roman"/>
                <a:cs typeface="Times New Roman"/>
              </a:rPr>
              <a:t>ceremonies not </a:t>
            </a:r>
            <a:r>
              <a:rPr sz="3200" dirty="0">
                <a:latin typeface="Times New Roman"/>
                <a:cs typeface="Times New Roman"/>
              </a:rPr>
              <a:t>only </a:t>
            </a:r>
            <a:r>
              <a:rPr sz="3200" spc="-5" dirty="0">
                <a:latin typeface="Times New Roman"/>
                <a:cs typeface="Times New Roman"/>
              </a:rPr>
              <a:t>teaches us  beliefs about dress, manners and so</a:t>
            </a:r>
            <a:r>
              <a:rPr sz="3200" spc="55" dirty="0">
                <a:latin typeface="Times New Roman"/>
                <a:cs typeface="Times New Roman"/>
              </a:rPr>
              <a:t> </a:t>
            </a:r>
            <a:r>
              <a:rPr sz="3200" dirty="0">
                <a:latin typeface="Times New Roman"/>
                <a:cs typeface="Times New Roman"/>
              </a:rPr>
              <a:t>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310" y="1219200"/>
            <a:ext cx="3739490" cy="443711"/>
          </a:xfrm>
          <a:prstGeom prst="rect">
            <a:avLst/>
          </a:prstGeom>
        </p:spPr>
        <p:txBody>
          <a:bodyPr vert="horz" wrap="square" lIns="0" tIns="12700" rIns="0" bIns="0" rtlCol="0">
            <a:spAutoFit/>
          </a:bodyPr>
          <a:lstStyle/>
          <a:p>
            <a:pPr marL="355600" indent="-342900">
              <a:lnSpc>
                <a:spcPct val="100000"/>
              </a:lnSpc>
              <a:spcBef>
                <a:spcPts val="100"/>
              </a:spcBef>
              <a:buFont typeface="+mj-lt"/>
              <a:buAutoNum type="arabicPeriod" startAt="5"/>
              <a:tabLst>
                <a:tab pos="354965" algn="l"/>
              </a:tabLst>
            </a:pPr>
            <a:r>
              <a:rPr lang="en-GB" sz="2800" b="1" dirty="0" smtClean="0">
                <a:latin typeface="Times New Roman" pitchFamily="18" charset="0"/>
                <a:cs typeface="Times New Roman" pitchFamily="18" charset="0"/>
              </a:rPr>
              <a:t>The </a:t>
            </a:r>
            <a:r>
              <a:rPr lang="en-GB" sz="2800" b="1" spc="-5" dirty="0" smtClean="0">
                <a:latin typeface="Times New Roman" pitchFamily="18" charset="0"/>
                <a:cs typeface="Times New Roman" pitchFamily="18" charset="0"/>
              </a:rPr>
              <a:t>Mass</a:t>
            </a:r>
            <a:r>
              <a:rPr lang="en-GB" sz="2800" b="1" spc="-80" dirty="0" smtClean="0">
                <a:latin typeface="Times New Roman" pitchFamily="18" charset="0"/>
                <a:cs typeface="Times New Roman" pitchFamily="18" charset="0"/>
              </a:rPr>
              <a:t> </a:t>
            </a:r>
            <a:r>
              <a:rPr lang="en-GB" sz="2800" b="1" spc="-10" dirty="0" smtClean="0">
                <a:latin typeface="Times New Roman" pitchFamily="18" charset="0"/>
                <a:cs typeface="Times New Roman" pitchFamily="18" charset="0"/>
              </a:rPr>
              <a:t>Media</a:t>
            </a:r>
            <a:endParaRPr sz="2800" b="1" dirty="0">
              <a:latin typeface="Times New Roman" pitchFamily="18" charset="0"/>
              <a:cs typeface="Times New Roman" pitchFamily="18" charset="0"/>
            </a:endParaRPr>
          </a:p>
        </p:txBody>
      </p:sp>
      <p:sp>
        <p:nvSpPr>
          <p:cNvPr id="3" name="object 3"/>
          <p:cNvSpPr txBox="1"/>
          <p:nvPr/>
        </p:nvSpPr>
        <p:spPr>
          <a:xfrm>
            <a:off x="1219200" y="1905000"/>
            <a:ext cx="6558890" cy="2725746"/>
          </a:xfrm>
          <a:prstGeom prst="rect">
            <a:avLst/>
          </a:prstGeom>
        </p:spPr>
        <p:txBody>
          <a:bodyPr vert="horz" wrap="square" lIns="0" tIns="12065" rIns="0" bIns="0" rtlCol="0">
            <a:spAutoFit/>
          </a:bodyPr>
          <a:lstStyle/>
          <a:p>
            <a:pPr marL="299085" marR="730885" indent="-287020" algn="just">
              <a:lnSpc>
                <a:spcPct val="100000"/>
              </a:lnSpc>
              <a:spcBef>
                <a:spcPts val="95"/>
              </a:spcBef>
              <a:buFont typeface="Arial" pitchFamily="34" charset="0"/>
              <a:buChar char="•"/>
              <a:tabLst>
                <a:tab pos="299085" algn="l"/>
              </a:tabLst>
            </a:pPr>
            <a:r>
              <a:rPr sz="2800" spc="-5" dirty="0" smtClean="0">
                <a:latin typeface="Times New Roman" pitchFamily="18" charset="0"/>
                <a:cs typeface="Times New Roman" pitchFamily="18" charset="0"/>
              </a:rPr>
              <a:t>In </a:t>
            </a:r>
            <a:r>
              <a:rPr sz="2800" spc="-5" dirty="0">
                <a:latin typeface="Times New Roman" pitchFamily="18" charset="0"/>
                <a:cs typeface="Times New Roman" pitchFamily="18" charset="0"/>
              </a:rPr>
              <a:t>the </a:t>
            </a:r>
            <a:r>
              <a:rPr sz="2800" spc="-10" dirty="0">
                <a:latin typeface="Times New Roman" pitchFamily="18" charset="0"/>
                <a:cs typeface="Times New Roman" pitchFamily="18" charset="0"/>
              </a:rPr>
              <a:t>modern times, </a:t>
            </a:r>
            <a:r>
              <a:rPr sz="2800" spc="-5" dirty="0">
                <a:latin typeface="Times New Roman" pitchFamily="18" charset="0"/>
                <a:cs typeface="Times New Roman" pitchFamily="18" charset="0"/>
              </a:rPr>
              <a:t>the </a:t>
            </a:r>
            <a:r>
              <a:rPr sz="2800" spc="-10" dirty="0">
                <a:latin typeface="Times New Roman" pitchFamily="18" charset="0"/>
                <a:cs typeface="Times New Roman" pitchFamily="18" charset="0"/>
              </a:rPr>
              <a:t>mass media </a:t>
            </a:r>
            <a:r>
              <a:rPr sz="2800" spc="-5" dirty="0">
                <a:latin typeface="Times New Roman" pitchFamily="18" charset="0"/>
                <a:cs typeface="Times New Roman" pitchFamily="18" charset="0"/>
              </a:rPr>
              <a:t>exerts a  powerful socialising</a:t>
            </a:r>
            <a:r>
              <a:rPr sz="2800" spc="55" dirty="0">
                <a:latin typeface="Times New Roman" pitchFamily="18" charset="0"/>
                <a:cs typeface="Times New Roman" pitchFamily="18" charset="0"/>
              </a:rPr>
              <a:t> </a:t>
            </a:r>
            <a:r>
              <a:rPr sz="2800" spc="-5" dirty="0">
                <a:latin typeface="Times New Roman" pitchFamily="18" charset="0"/>
                <a:cs typeface="Times New Roman" pitchFamily="18" charset="0"/>
              </a:rPr>
              <a:t>influence</a:t>
            </a:r>
            <a:endParaRPr sz="2800" dirty="0">
              <a:latin typeface="Times New Roman" pitchFamily="18" charset="0"/>
              <a:cs typeface="Times New Roman" pitchFamily="18" charset="0"/>
            </a:endParaRPr>
          </a:p>
          <a:p>
            <a:pPr marL="299085" marR="5080" indent="-287020" algn="just">
              <a:lnSpc>
                <a:spcPct val="100000"/>
              </a:lnSpc>
              <a:spcBef>
                <a:spcPts val="1000"/>
              </a:spcBef>
              <a:buFont typeface="Arial" pitchFamily="34" charset="0"/>
              <a:buChar char="•"/>
              <a:tabLst>
                <a:tab pos="299085" algn="l"/>
              </a:tabLst>
            </a:pPr>
            <a:r>
              <a:rPr lang="en-GB" sz="2800" spc="-5" dirty="0">
                <a:latin typeface="Times New Roman" pitchFamily="18" charset="0"/>
                <a:cs typeface="Times New Roman" pitchFamily="18" charset="0"/>
              </a:rPr>
              <a:t>T</a:t>
            </a:r>
            <a:r>
              <a:rPr sz="2800" spc="-5" dirty="0" smtClean="0">
                <a:latin typeface="Times New Roman" pitchFamily="18" charset="0"/>
                <a:cs typeface="Times New Roman" pitchFamily="18" charset="0"/>
              </a:rPr>
              <a:t>he </a:t>
            </a:r>
            <a:r>
              <a:rPr sz="2800" spc="-10" dirty="0">
                <a:latin typeface="Times New Roman" pitchFamily="18" charset="0"/>
                <a:cs typeface="Times New Roman" pitchFamily="18" charset="0"/>
              </a:rPr>
              <a:t>media can </a:t>
            </a:r>
            <a:r>
              <a:rPr sz="2800" spc="-5" dirty="0">
                <a:latin typeface="Times New Roman" pitchFamily="18" charset="0"/>
                <a:cs typeface="Times New Roman" pitchFamily="18" charset="0"/>
              </a:rPr>
              <a:t>create, manage and control </a:t>
            </a:r>
            <a:r>
              <a:rPr sz="2800" spc="-10" dirty="0">
                <a:latin typeface="Times New Roman" pitchFamily="18" charset="0"/>
                <a:cs typeface="Times New Roman" pitchFamily="18" charset="0"/>
              </a:rPr>
              <a:t>our  </a:t>
            </a:r>
            <a:r>
              <a:rPr sz="2800" spc="-5" dirty="0">
                <a:latin typeface="Times New Roman" pitchFamily="18" charset="0"/>
                <a:cs typeface="Times New Roman" pitchFamily="18" charset="0"/>
              </a:rPr>
              <a:t>impressions of what should be seen as real, important  and</a:t>
            </a:r>
            <a:r>
              <a:rPr sz="2800" spc="-10" dirty="0">
                <a:latin typeface="Times New Roman" pitchFamily="18" charset="0"/>
                <a:cs typeface="Times New Roman" pitchFamily="18" charset="0"/>
              </a:rPr>
              <a:t> normative</a:t>
            </a:r>
            <a:endParaRPr sz="2800" dirty="0">
              <a:latin typeface="Times New Roman" pitchFamily="18" charset="0"/>
              <a:cs typeface="Times New Roman" pitchFamily="18" charset="0"/>
            </a:endParaRPr>
          </a:p>
        </p:txBody>
      </p:sp>
      <p:sp>
        <p:nvSpPr>
          <p:cNvPr id="4" name="object 4"/>
          <p:cNvSpPr/>
          <p:nvPr/>
        </p:nvSpPr>
        <p:spPr>
          <a:xfrm>
            <a:off x="8534400" y="3048000"/>
            <a:ext cx="3657598" cy="3809996"/>
          </a:xfrm>
          <a:prstGeom prst="rect">
            <a:avLst/>
          </a:prstGeom>
          <a:blipFill>
            <a:blip r:embed="rId2" cstate="print"/>
            <a:stretch>
              <a:fillRect/>
            </a:stretch>
          </a:blipFill>
        </p:spPr>
        <p:txBody>
          <a:bodyPr wrap="square" lIns="0" tIns="0" rIns="0" bIns="0" rtlCol="0"/>
          <a:lstStyle/>
          <a:p>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TextBox 15"/>
          <p:cNvSpPr txBox="1"/>
          <p:nvPr/>
        </p:nvSpPr>
        <p:spPr>
          <a:xfrm>
            <a:off x="1143000" y="914400"/>
            <a:ext cx="7772400" cy="5262979"/>
          </a:xfrm>
          <a:prstGeom prst="rect">
            <a:avLst/>
          </a:prstGeom>
          <a:noFill/>
        </p:spPr>
        <p:txBody>
          <a:bodyPr wrap="square" rtlCol="0">
            <a:spAutoFit/>
          </a:bodyPr>
          <a:lstStyle/>
          <a:p>
            <a:pPr marL="514350" indent="-514350" algn="just">
              <a:buFont typeface="+mj-lt"/>
              <a:buAutoNum type="arabicPeriod" startAt="6"/>
            </a:pPr>
            <a:r>
              <a:rPr lang="en-GB" sz="2800" b="1" dirty="0" smtClean="0">
                <a:latin typeface="Times New Roman" pitchFamily="18" charset="0"/>
                <a:cs typeface="Times New Roman" pitchFamily="18" charset="0"/>
              </a:rPr>
              <a:t>Language</a:t>
            </a:r>
          </a:p>
          <a:p>
            <a:pPr algn="just">
              <a:buFont typeface="Arial" pitchFamily="34" charset="0"/>
              <a:buChar char="•"/>
            </a:pPr>
            <a:r>
              <a:rPr lang="en-GB" sz="2800" b="1" dirty="0">
                <a:latin typeface="Times New Roman" pitchFamily="18" charset="0"/>
                <a:cs typeface="Times New Roman" pitchFamily="18" charset="0"/>
              </a:rPr>
              <a:t> </a:t>
            </a:r>
            <a:r>
              <a:rPr lang="en-GB" sz="2800" dirty="0" smtClean="0">
                <a:latin typeface="Times New Roman" pitchFamily="18" charset="0"/>
                <a:cs typeface="Times New Roman" pitchFamily="18" charset="0"/>
              </a:rPr>
              <a:t>People learn to socialize differently depending on the specific language and culture in which they live.</a:t>
            </a:r>
          </a:p>
          <a:p>
            <a:pPr algn="just"/>
            <a:r>
              <a:rPr lang="en-GB" sz="2800" dirty="0" smtClean="0">
                <a:latin typeface="Times New Roman" pitchFamily="18" charset="0"/>
                <a:cs typeface="Times New Roman" pitchFamily="18" charset="0"/>
              </a:rPr>
              <a:t>Example</a:t>
            </a:r>
          </a:p>
          <a:p>
            <a:pPr algn="just">
              <a:buFont typeface="Arial" pitchFamily="34" charset="0"/>
              <a:buChar char="•"/>
            </a:pPr>
            <a:r>
              <a:rPr lang="en-GB" sz="2800" dirty="0" smtClean="0">
                <a:latin typeface="Times New Roman" pitchFamily="18" charset="0"/>
                <a:cs typeface="Times New Roman" pitchFamily="18" charset="0"/>
              </a:rPr>
              <a:t>Immigrant student learn to behave in accordance with the languages used in their lives :separate languages at home and in peer groups (mainly in educational setting). Depending on the language and situation at any given time , people will socialize differently.</a:t>
            </a:r>
          </a:p>
          <a:p>
            <a:pPr algn="just"/>
            <a:endParaRPr lang="en-GB" sz="2800" dirty="0" smtClean="0">
              <a:latin typeface="Times New Roman" pitchFamily="18" charset="0"/>
              <a:cs typeface="Times New Roman" pitchFamily="18" charset="0"/>
            </a:endParaRPr>
          </a:p>
          <a:p>
            <a:pPr algn="just"/>
            <a:endParaRPr lang="en-GB" sz="28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09600" y="762000"/>
            <a:ext cx="8458200" cy="6494085"/>
          </a:xfrm>
          <a:prstGeom prst="rect">
            <a:avLst/>
          </a:prstGeom>
          <a:noFill/>
        </p:spPr>
        <p:txBody>
          <a:bodyPr wrap="square" rtlCol="0">
            <a:spAutoFit/>
          </a:bodyPr>
          <a:lstStyle/>
          <a:p>
            <a:pPr marL="457200" indent="-457200" algn="just">
              <a:buFont typeface="+mj-lt"/>
              <a:buAutoNum type="arabicPeriod" startAt="7"/>
            </a:pPr>
            <a:r>
              <a:rPr lang="en-GB" sz="2800" b="1" dirty="0" smtClean="0">
                <a:latin typeface="Times New Roman" pitchFamily="18" charset="0"/>
                <a:cs typeface="Times New Roman" pitchFamily="18" charset="0"/>
              </a:rPr>
              <a:t>Legal System</a:t>
            </a:r>
          </a:p>
          <a:p>
            <a:pPr algn="just">
              <a:buFont typeface="Arial" pitchFamily="34" charset="0"/>
              <a:buChar char="•"/>
            </a:pPr>
            <a:r>
              <a:rPr lang="en-GB" sz="2400" b="1" dirty="0">
                <a:latin typeface="Times New Roman" pitchFamily="18" charset="0"/>
                <a:cs typeface="Times New Roman" pitchFamily="18" charset="0"/>
              </a:rPr>
              <a:t> </a:t>
            </a:r>
            <a:r>
              <a:rPr lang="en-GB" sz="2400" dirty="0" smtClean="0">
                <a:latin typeface="Times New Roman" pitchFamily="18" charset="0"/>
                <a:cs typeface="Times New Roman" pitchFamily="18" charset="0"/>
              </a:rPr>
              <a:t>Children are pressured from both parents and peers to conform and obey certain laws or norms of the group/community. Parents attitudes toward legal systems influence children views as to what is legally acceptable.</a:t>
            </a:r>
          </a:p>
          <a:p>
            <a:pPr algn="just"/>
            <a:endParaRPr lang="en-GB" sz="2400" dirty="0" smtClean="0">
              <a:latin typeface="Times New Roman" pitchFamily="18" charset="0"/>
              <a:cs typeface="Times New Roman" pitchFamily="18" charset="0"/>
            </a:endParaRPr>
          </a:p>
          <a:p>
            <a:pPr marL="457200" indent="-457200" algn="just">
              <a:buFont typeface="+mj-lt"/>
              <a:buAutoNum type="arabicPeriod" startAt="8"/>
            </a:pPr>
            <a:r>
              <a:rPr lang="en-GB" sz="2800" b="1" dirty="0" smtClean="0">
                <a:latin typeface="Times New Roman" pitchFamily="18" charset="0"/>
                <a:cs typeface="Times New Roman" pitchFamily="18" charset="0"/>
              </a:rPr>
              <a:t>Economic System</a:t>
            </a:r>
          </a:p>
          <a:p>
            <a:pPr algn="just">
              <a:buFont typeface="Arial" pitchFamily="34" charset="0"/>
              <a:buChar char="•"/>
            </a:pPr>
            <a:r>
              <a:rPr lang="en-GB" sz="2400" dirty="0">
                <a:latin typeface="Times New Roman" pitchFamily="18" charset="0"/>
                <a:cs typeface="Times New Roman" pitchFamily="18" charset="0"/>
              </a:rPr>
              <a:t> </a:t>
            </a:r>
            <a:r>
              <a:rPr lang="en-GB" sz="2400" dirty="0" smtClean="0">
                <a:latin typeface="Times New Roman" pitchFamily="18" charset="0"/>
                <a:cs typeface="Times New Roman" pitchFamily="18" charset="0"/>
              </a:rPr>
              <a:t>Socialization within an economic system is the process of learning the consequences of economic decisions. Socialization impacts decisions regarding “acceptable alternatives for consumption,” “social  values of consumption alternative,” the “establishment of dominant values,” and  “the nature of involvement in consumption”.</a:t>
            </a:r>
          </a:p>
          <a:p>
            <a:pPr algn="just"/>
            <a:endParaRPr lang="en-GB" sz="2400" dirty="0" smtClean="0">
              <a:latin typeface="Times New Roman" pitchFamily="18" charset="0"/>
              <a:cs typeface="Times New Roman" pitchFamily="18" charset="0"/>
            </a:endParaRPr>
          </a:p>
          <a:p>
            <a:pPr algn="just"/>
            <a:endParaRPr lang="en-GB" sz="2400" dirty="0" smtClean="0">
              <a:latin typeface="Times New Roman" pitchFamily="18" charset="0"/>
              <a:cs typeface="Times New Roman" pitchFamily="18" charset="0"/>
            </a:endParaRPr>
          </a:p>
          <a:p>
            <a:pPr algn="just"/>
            <a:r>
              <a:rPr lang="en-GB" sz="2400" dirty="0" smtClean="0">
                <a:latin typeface="Times New Roman" pitchFamily="18" charset="0"/>
                <a:cs typeface="Times New Roman" pitchFamily="18" charset="0"/>
              </a:rPr>
              <a:t> </a:t>
            </a:r>
          </a:p>
          <a:p>
            <a:pPr algn="just"/>
            <a:endParaRPr lang="en-GB" sz="2400" b="1"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5800" y="1219200"/>
            <a:ext cx="8686800" cy="4267200"/>
          </a:xfrm>
        </p:spPr>
        <p:txBody>
          <a:bodyPr>
            <a:noAutofit/>
          </a:bodyPr>
          <a:lstStyle/>
          <a:p>
            <a:pPr marL="0" indent="0" algn="just"/>
            <a:r>
              <a:rPr lang="en-GB" sz="2400" dirty="0" smtClean="0">
                <a:latin typeface="Times New Roman" pitchFamily="18" charset="0"/>
                <a:cs typeface="Times New Roman" pitchFamily="18" charset="0"/>
              </a:rPr>
              <a:t> </a:t>
            </a:r>
          </a:p>
          <a:p>
            <a:pPr marL="0" indent="0" algn="just">
              <a:buFont typeface="Arial" pitchFamily="34" charset="0"/>
              <a:buChar char="•"/>
            </a:pPr>
            <a:r>
              <a:rPr lang="en-GB" sz="2400" dirty="0" smtClean="0">
                <a:latin typeface="Times New Roman" pitchFamily="18" charset="0"/>
                <a:cs typeface="Times New Roman" pitchFamily="18" charset="0"/>
              </a:rPr>
              <a:t>Socialization is the process by which children and adults learn from others.</a:t>
            </a:r>
          </a:p>
          <a:p>
            <a:pPr algn="just">
              <a:buFont typeface="Arial" pitchFamily="34" charset="0"/>
              <a:buChar char="•"/>
            </a:pPr>
            <a:r>
              <a:rPr lang="en-GB" sz="2400" spc="-5" dirty="0" smtClean="0">
                <a:latin typeface="Times New Roman" pitchFamily="18" charset="0"/>
                <a:cs typeface="Times New Roman" pitchFamily="18" charset="0"/>
              </a:rPr>
              <a:t>Socialization	</a:t>
            </a:r>
            <a:r>
              <a:rPr lang="en-GB" sz="2400" dirty="0" smtClean="0">
                <a:latin typeface="Times New Roman" pitchFamily="18" charset="0"/>
                <a:cs typeface="Times New Roman" pitchFamily="18" charset="0"/>
              </a:rPr>
              <a:t>is a process by which indiv</a:t>
            </a:r>
            <a:r>
              <a:rPr lang="en-GB" sz="2400" spc="-15" dirty="0" smtClean="0">
                <a:latin typeface="Times New Roman" pitchFamily="18" charset="0"/>
                <a:cs typeface="Times New Roman" pitchFamily="18" charset="0"/>
              </a:rPr>
              <a:t>i</a:t>
            </a:r>
            <a:r>
              <a:rPr lang="en-GB" sz="2400" dirty="0" smtClean="0">
                <a:latin typeface="Times New Roman" pitchFamily="18" charset="0"/>
                <a:cs typeface="Times New Roman" pitchFamily="18" charset="0"/>
              </a:rPr>
              <a:t>d</a:t>
            </a:r>
            <a:r>
              <a:rPr lang="en-GB" sz="2400" spc="5" dirty="0" smtClean="0">
                <a:latin typeface="Times New Roman" pitchFamily="18" charset="0"/>
                <a:cs typeface="Times New Roman" pitchFamily="18" charset="0"/>
              </a:rPr>
              <a:t>u</a:t>
            </a:r>
            <a:r>
              <a:rPr lang="en-GB" sz="2400" spc="-5" dirty="0" smtClean="0">
                <a:latin typeface="Times New Roman" pitchFamily="18" charset="0"/>
                <a:cs typeface="Times New Roman" pitchFamily="18" charset="0"/>
              </a:rPr>
              <a:t>als</a:t>
            </a:r>
            <a:r>
              <a:rPr lang="en-GB" sz="2400" dirty="0" smtClean="0">
                <a:latin typeface="Times New Roman" pitchFamily="18" charset="0"/>
                <a:cs typeface="Times New Roman" pitchFamily="18" charset="0"/>
              </a:rPr>
              <a:t> acquire the knowledge,</a:t>
            </a:r>
            <a:r>
              <a:rPr lang="en-GB" sz="2400" spc="-5" dirty="0" smtClean="0">
                <a:latin typeface="Times New Roman" pitchFamily="18" charset="0"/>
                <a:cs typeface="Times New Roman" pitchFamily="18" charset="0"/>
              </a:rPr>
              <a:t> language, social skills </a:t>
            </a:r>
            <a:r>
              <a:rPr lang="en-GB" sz="2400" dirty="0" smtClean="0">
                <a:latin typeface="Times New Roman" pitchFamily="18" charset="0"/>
                <a:cs typeface="Times New Roman" pitchFamily="18" charset="0"/>
              </a:rPr>
              <a:t>and </a:t>
            </a:r>
            <a:r>
              <a:rPr lang="en-GB" sz="2400" spc="-5" dirty="0" smtClean="0">
                <a:latin typeface="Times New Roman" pitchFamily="18" charset="0"/>
                <a:cs typeface="Times New Roman" pitchFamily="18" charset="0"/>
              </a:rPr>
              <a:t>value to </a:t>
            </a:r>
            <a:r>
              <a:rPr lang="en-GB" sz="2400" dirty="0" smtClean="0">
                <a:latin typeface="Times New Roman" pitchFamily="18" charset="0"/>
                <a:cs typeface="Times New Roman" pitchFamily="18" charset="0"/>
              </a:rPr>
              <a:t>conform  </a:t>
            </a:r>
            <a:r>
              <a:rPr lang="en-GB" sz="2400" spc="-5" dirty="0" smtClean="0">
                <a:latin typeface="Times New Roman" pitchFamily="18" charset="0"/>
                <a:cs typeface="Times New Roman" pitchFamily="18" charset="0"/>
              </a:rPr>
              <a:t>to </a:t>
            </a:r>
            <a:r>
              <a:rPr lang="en-GB" sz="2400" dirty="0" smtClean="0">
                <a:latin typeface="Times New Roman" pitchFamily="18" charset="0"/>
                <a:cs typeface="Times New Roman" pitchFamily="18" charset="0"/>
              </a:rPr>
              <a:t>the norms and roles required </a:t>
            </a:r>
            <a:r>
              <a:rPr lang="en-GB" sz="2400" spc="-5" dirty="0" smtClean="0">
                <a:latin typeface="Times New Roman" pitchFamily="18" charset="0"/>
                <a:cs typeface="Times New Roman" pitchFamily="18" charset="0"/>
              </a:rPr>
              <a:t>integration  </a:t>
            </a:r>
            <a:r>
              <a:rPr lang="en-GB" sz="2400" dirty="0" smtClean="0">
                <a:latin typeface="Times New Roman" pitchFamily="18" charset="0"/>
                <a:cs typeface="Times New Roman" pitchFamily="18" charset="0"/>
              </a:rPr>
              <a:t>into a groups or</a:t>
            </a:r>
            <a:r>
              <a:rPr lang="en-GB" sz="2400" spc="-10" dirty="0" smtClean="0">
                <a:latin typeface="Times New Roman" pitchFamily="18" charset="0"/>
                <a:cs typeface="Times New Roman" pitchFamily="18" charset="0"/>
              </a:rPr>
              <a:t> </a:t>
            </a:r>
            <a:r>
              <a:rPr lang="en-GB" sz="2400" spc="-25" dirty="0" smtClean="0">
                <a:latin typeface="Times New Roman" pitchFamily="18" charset="0"/>
                <a:cs typeface="Times New Roman" pitchFamily="18" charset="0"/>
              </a:rPr>
              <a:t>community.</a:t>
            </a:r>
          </a:p>
          <a:p>
            <a:pPr algn="just"/>
            <a:endParaRPr lang="en-GB" sz="2400" dirty="0" smtClean="0">
              <a:latin typeface="Times New Roman" pitchFamily="18" charset="0"/>
              <a:cs typeface="Times New Roman" pitchFamily="18" charset="0"/>
            </a:endParaRPr>
          </a:p>
          <a:p>
            <a:pPr marL="0" indent="0" algn="just">
              <a:buFont typeface="Arial" pitchFamily="34" charset="0"/>
              <a:buChar char="•"/>
            </a:pPr>
            <a:r>
              <a:rPr lang="en-GB" sz="2400" dirty="0" smtClean="0">
                <a:latin typeface="Times New Roman" pitchFamily="18" charset="0"/>
                <a:cs typeface="Times New Roman" pitchFamily="18" charset="0"/>
              </a:rPr>
              <a:t> We begin learning from others during the early days of life; and most people continue their social learning all through life (unless some mental or physical disability slows or stops the learning process). </a:t>
            </a:r>
          </a:p>
          <a:p>
            <a:pPr marL="0" indent="0" algn="just"/>
            <a:endParaRPr lang="en-GB" sz="2400" dirty="0" smtClean="0">
              <a:latin typeface="Times New Roman" pitchFamily="18" charset="0"/>
              <a:cs typeface="Times New Roman" pitchFamily="18" charset="0"/>
            </a:endParaRPr>
          </a:p>
          <a:p>
            <a:pPr marL="0" indent="0" algn="just">
              <a:buFont typeface="Arial" pitchFamily="34" charset="0"/>
              <a:buChar char="•"/>
            </a:pPr>
            <a:r>
              <a:rPr lang="en-GB" sz="2400" dirty="0" smtClean="0">
                <a:latin typeface="Times New Roman" pitchFamily="18" charset="0"/>
                <a:cs typeface="Times New Roman" pitchFamily="18" charset="0"/>
              </a:rPr>
              <a:t> Sometimes the learning is fun, as when we learn a new sport, art or musical technique from a friend we like. At other times, social learning is painful, as when we learn not to drive too fast by receiving a large fine for speeding. </a:t>
            </a:r>
            <a:endParaRPr lang="en-US" sz="2400" dirty="0">
              <a:latin typeface="Times New Roman" pitchFamily="18" charset="0"/>
              <a:cs typeface="Times New Roman" pitchFamily="18" charset="0"/>
            </a:endParaRPr>
          </a:p>
        </p:txBody>
      </p:sp>
      <p:sp>
        <p:nvSpPr>
          <p:cNvPr id="3" name="object 2"/>
          <p:cNvSpPr txBox="1">
            <a:spLocks noGrp="1"/>
          </p:cNvSpPr>
          <p:nvPr>
            <p:ph type="title"/>
          </p:nvPr>
        </p:nvSpPr>
        <p:spPr>
          <a:xfrm>
            <a:off x="756310" y="629158"/>
            <a:ext cx="5088255" cy="628377"/>
          </a:xfrm>
          <a:prstGeom prst="rect">
            <a:avLst/>
          </a:prstGeom>
        </p:spPr>
        <p:txBody>
          <a:bodyPr vert="horz" wrap="square" lIns="0" tIns="12700" rIns="0" bIns="0" rtlCol="0">
            <a:spAutoFit/>
          </a:bodyPr>
          <a:lstStyle/>
          <a:p>
            <a:pPr marL="12700">
              <a:lnSpc>
                <a:spcPct val="100000"/>
              </a:lnSpc>
              <a:spcBef>
                <a:spcPts val="100"/>
              </a:spcBef>
            </a:pPr>
            <a:r>
              <a:rPr sz="4000" b="1" spc="-35" dirty="0" smtClean="0">
                <a:latin typeface="Trebuchet MS"/>
                <a:cs typeface="Trebuchet MS"/>
              </a:rPr>
              <a:t>SOCIALI</a:t>
            </a:r>
            <a:r>
              <a:rPr lang="en-GB" sz="4000" b="1" spc="-35" dirty="0" smtClean="0">
                <a:latin typeface="Trebuchet MS"/>
                <a:cs typeface="Trebuchet MS"/>
              </a:rPr>
              <a:t>Z</a:t>
            </a:r>
            <a:r>
              <a:rPr sz="4000" b="1" spc="-35" dirty="0" smtClean="0">
                <a:latin typeface="Trebuchet MS"/>
                <a:cs typeface="Trebuchet MS"/>
              </a:rPr>
              <a:t>ATION</a:t>
            </a:r>
            <a:endParaRPr sz="4000" b="1" dirty="0">
              <a:latin typeface="Trebuchet MS"/>
              <a:cs typeface="Trebuchet MS"/>
            </a:endParaRPr>
          </a:p>
        </p:txBody>
      </p:sp>
    </p:spTree>
    <p:extLst>
      <p:ext uri="{BB962C8B-B14F-4D97-AF65-F5344CB8AC3E}">
        <p14:creationId xmlns="" xmlns:p14="http://schemas.microsoft.com/office/powerpoint/2010/main" val="19709841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756310" y="629158"/>
            <a:ext cx="6177890" cy="628377"/>
          </a:xfrm>
          <a:prstGeom prst="rect">
            <a:avLst/>
          </a:prstGeom>
        </p:spPr>
        <p:txBody>
          <a:bodyPr vert="horz" wrap="square" lIns="0" tIns="12700" rIns="0" bIns="0" rtlCol="0">
            <a:spAutoFit/>
          </a:bodyPr>
          <a:lstStyle/>
          <a:p>
            <a:pPr marL="12700">
              <a:lnSpc>
                <a:spcPct val="100000"/>
              </a:lnSpc>
              <a:spcBef>
                <a:spcPts val="100"/>
              </a:spcBef>
            </a:pPr>
            <a:r>
              <a:rPr sz="4000" b="1" dirty="0">
                <a:latin typeface="Trebuchet MS"/>
                <a:cs typeface="Trebuchet MS"/>
              </a:rPr>
              <a:t>TYPES OF</a:t>
            </a:r>
            <a:r>
              <a:rPr sz="4000" b="1" spc="-55" dirty="0">
                <a:latin typeface="Trebuchet MS"/>
                <a:cs typeface="Trebuchet MS"/>
              </a:rPr>
              <a:t> </a:t>
            </a:r>
            <a:r>
              <a:rPr sz="4000" b="1" spc="-35" dirty="0" smtClean="0">
                <a:latin typeface="Trebuchet MS"/>
                <a:cs typeface="Trebuchet MS"/>
              </a:rPr>
              <a:t>SOCIALI</a:t>
            </a:r>
            <a:r>
              <a:rPr lang="en-GB" sz="4000" b="1" spc="-35" dirty="0" smtClean="0">
                <a:latin typeface="Trebuchet MS"/>
                <a:cs typeface="Trebuchet MS"/>
              </a:rPr>
              <a:t>Z</a:t>
            </a:r>
            <a:r>
              <a:rPr sz="4000" b="1" spc="-35" dirty="0" smtClean="0">
                <a:latin typeface="Trebuchet MS"/>
                <a:cs typeface="Trebuchet MS"/>
              </a:rPr>
              <a:t>ATION</a:t>
            </a:r>
            <a:endParaRPr sz="4000" b="1" dirty="0">
              <a:latin typeface="Trebuchet MS"/>
              <a:cs typeface="Trebuchet MS"/>
            </a:endParaRPr>
          </a:p>
        </p:txBody>
      </p:sp>
      <p:sp>
        <p:nvSpPr>
          <p:cNvPr id="3" name="object 3"/>
          <p:cNvSpPr txBox="1"/>
          <p:nvPr/>
        </p:nvSpPr>
        <p:spPr>
          <a:xfrm>
            <a:off x="756310" y="1600200"/>
            <a:ext cx="8181340" cy="5214248"/>
          </a:xfrm>
          <a:prstGeom prst="rect">
            <a:avLst/>
          </a:prstGeom>
        </p:spPr>
        <p:txBody>
          <a:bodyPr vert="horz" wrap="square" lIns="0" tIns="83820" rIns="0" bIns="0" rtlCol="0">
            <a:spAutoFit/>
          </a:bodyPr>
          <a:lstStyle/>
          <a:p>
            <a:pPr marL="527050" indent="-514350" algn="just">
              <a:lnSpc>
                <a:spcPct val="100000"/>
              </a:lnSpc>
              <a:spcBef>
                <a:spcPts val="445"/>
              </a:spcBef>
              <a:buFont typeface="+mj-lt"/>
              <a:buAutoNum type="arabicPeriod"/>
              <a:tabLst>
                <a:tab pos="354965" algn="l"/>
              </a:tabLst>
            </a:pPr>
            <a:r>
              <a:rPr sz="2800" b="1" spc="-15" dirty="0" smtClean="0">
                <a:latin typeface="Times New Roman" pitchFamily="18" charset="0"/>
                <a:cs typeface="Times New Roman" pitchFamily="18" charset="0"/>
              </a:rPr>
              <a:t>Primary</a:t>
            </a:r>
            <a:r>
              <a:rPr sz="2800" b="1" dirty="0" smtClean="0">
                <a:latin typeface="Times New Roman" pitchFamily="18" charset="0"/>
                <a:cs typeface="Times New Roman" pitchFamily="18" charset="0"/>
              </a:rPr>
              <a:t> </a:t>
            </a:r>
            <a:r>
              <a:rPr lang="en-GB" sz="2800" b="1" spc="-5" dirty="0" smtClean="0">
                <a:latin typeface="Times New Roman" pitchFamily="18" charset="0"/>
                <a:cs typeface="Times New Roman" pitchFamily="18" charset="0"/>
              </a:rPr>
              <a:t>S</a:t>
            </a:r>
            <a:r>
              <a:rPr sz="2800" b="1" spc="-5" dirty="0" err="1" smtClean="0">
                <a:latin typeface="Times New Roman" pitchFamily="18" charset="0"/>
                <a:cs typeface="Times New Roman" pitchFamily="18" charset="0"/>
              </a:rPr>
              <a:t>ocialization</a:t>
            </a:r>
            <a:endParaRPr lang="en-GB" sz="2800" b="1" dirty="0">
              <a:latin typeface="Times New Roman" pitchFamily="18" charset="0"/>
              <a:cs typeface="Times New Roman" pitchFamily="18" charset="0"/>
            </a:endParaRPr>
          </a:p>
          <a:p>
            <a:pPr marL="12700" algn="just">
              <a:lnSpc>
                <a:spcPct val="100000"/>
              </a:lnSpc>
              <a:spcBef>
                <a:spcPts val="445"/>
              </a:spcBef>
              <a:buFont typeface="Arial" pitchFamily="34" charset="0"/>
              <a:buChar char="•"/>
              <a:tabLst>
                <a:tab pos="354965" algn="l"/>
              </a:tabLst>
            </a:pPr>
            <a:r>
              <a:rPr sz="2400" spc="-5" dirty="0" smtClean="0">
                <a:latin typeface="Times New Roman" pitchFamily="18" charset="0"/>
                <a:cs typeface="Times New Roman" pitchFamily="18" charset="0"/>
              </a:rPr>
              <a:t>It </a:t>
            </a:r>
            <a:r>
              <a:rPr sz="2400" spc="-5" dirty="0">
                <a:latin typeface="Times New Roman" pitchFamily="18" charset="0"/>
                <a:cs typeface="Times New Roman" pitchFamily="18" charset="0"/>
              </a:rPr>
              <a:t>takes place in the early years </a:t>
            </a:r>
            <a:r>
              <a:rPr sz="2400" dirty="0">
                <a:latin typeface="Times New Roman" pitchFamily="18" charset="0"/>
                <a:cs typeface="Times New Roman" pitchFamily="18" charset="0"/>
              </a:rPr>
              <a:t>of life of </a:t>
            </a:r>
            <a:r>
              <a:rPr sz="2400" spc="-5" dirty="0">
                <a:latin typeface="Times New Roman" pitchFamily="18" charset="0"/>
                <a:cs typeface="Times New Roman" pitchFamily="18" charset="0"/>
              </a:rPr>
              <a:t>the newborn. It  concentrates </a:t>
            </a:r>
            <a:r>
              <a:rPr sz="2400" dirty="0">
                <a:latin typeface="Times New Roman" pitchFamily="18" charset="0"/>
                <a:cs typeface="Times New Roman" pitchFamily="18" charset="0"/>
              </a:rPr>
              <a:t>on </a:t>
            </a:r>
            <a:r>
              <a:rPr sz="2400" spc="-5" dirty="0">
                <a:latin typeface="Times New Roman" pitchFamily="18" charset="0"/>
                <a:cs typeface="Times New Roman" pitchFamily="18" charset="0"/>
              </a:rPr>
              <a:t>the teaching </a:t>
            </a:r>
            <a:r>
              <a:rPr sz="2400" dirty="0">
                <a:latin typeface="Times New Roman" pitchFamily="18" charset="0"/>
                <a:cs typeface="Times New Roman" pitchFamily="18" charset="0"/>
              </a:rPr>
              <a:t>of language </a:t>
            </a:r>
            <a:r>
              <a:rPr sz="2400" spc="-5" dirty="0">
                <a:latin typeface="Times New Roman" pitchFamily="18" charset="0"/>
                <a:cs typeface="Times New Roman" pitchFamily="18" charset="0"/>
              </a:rPr>
              <a:t>and </a:t>
            </a:r>
            <a:r>
              <a:rPr sz="2400" dirty="0">
                <a:latin typeface="Times New Roman" pitchFamily="18" charset="0"/>
                <a:cs typeface="Times New Roman" pitchFamily="18" charset="0"/>
              </a:rPr>
              <a:t>cognitive skills,  </a:t>
            </a:r>
            <a:r>
              <a:rPr sz="2400" spc="-5" dirty="0">
                <a:latin typeface="Times New Roman" pitchFamily="18" charset="0"/>
                <a:cs typeface="Times New Roman" pitchFamily="18" charset="0"/>
              </a:rPr>
              <a:t>establishment </a:t>
            </a:r>
            <a:r>
              <a:rPr sz="2400" dirty="0">
                <a:latin typeface="Times New Roman" pitchFamily="18" charset="0"/>
                <a:cs typeface="Times New Roman" pitchFamily="18" charset="0"/>
              </a:rPr>
              <a:t>of </a:t>
            </a:r>
            <a:r>
              <a:rPr sz="2400" spc="-5" dirty="0">
                <a:latin typeface="Times New Roman" pitchFamily="18" charset="0"/>
                <a:cs typeface="Times New Roman" pitchFamily="18" charset="0"/>
              </a:rPr>
              <a:t>emotional ties, </a:t>
            </a:r>
            <a:r>
              <a:rPr sz="2400" dirty="0">
                <a:latin typeface="Times New Roman" pitchFamily="18" charset="0"/>
                <a:cs typeface="Times New Roman" pitchFamily="18" charset="0"/>
              </a:rPr>
              <a:t>and </a:t>
            </a:r>
            <a:r>
              <a:rPr sz="2400" spc="-5" dirty="0">
                <a:latin typeface="Times New Roman" pitchFamily="18" charset="0"/>
                <a:cs typeface="Times New Roman" pitchFamily="18" charset="0"/>
              </a:rPr>
              <a:t>appreciation </a:t>
            </a:r>
            <a:r>
              <a:rPr sz="2400" dirty="0">
                <a:latin typeface="Times New Roman" pitchFamily="18" charset="0"/>
                <a:cs typeface="Times New Roman" pitchFamily="18" charset="0"/>
              </a:rPr>
              <a:t>of other</a:t>
            </a:r>
            <a:r>
              <a:rPr sz="2400" spc="-130" dirty="0">
                <a:latin typeface="Times New Roman" pitchFamily="18" charset="0"/>
                <a:cs typeface="Times New Roman" pitchFamily="18" charset="0"/>
              </a:rPr>
              <a:t> </a:t>
            </a:r>
            <a:r>
              <a:rPr sz="2400" dirty="0" smtClean="0">
                <a:latin typeface="Times New Roman" pitchFamily="18" charset="0"/>
                <a:cs typeface="Times New Roman" pitchFamily="18" charset="0"/>
              </a:rPr>
              <a:t>roles.</a:t>
            </a:r>
            <a:endParaRPr lang="en-GB" sz="2400" dirty="0">
              <a:latin typeface="Times New Roman" pitchFamily="18" charset="0"/>
              <a:cs typeface="Times New Roman" pitchFamily="18" charset="0"/>
            </a:endParaRPr>
          </a:p>
          <a:p>
            <a:pPr marL="12700" algn="just">
              <a:lnSpc>
                <a:spcPct val="100000"/>
              </a:lnSpc>
              <a:spcBef>
                <a:spcPts val="445"/>
              </a:spcBef>
              <a:buFont typeface="Arial" pitchFamily="34" charset="0"/>
              <a:buChar char="•"/>
              <a:tabLst>
                <a:tab pos="354965" algn="l"/>
              </a:tabLst>
            </a:pPr>
            <a:r>
              <a:rPr lang="en-GB" sz="2400" dirty="0" smtClean="0">
                <a:latin typeface="Times New Roman" pitchFamily="18" charset="0"/>
                <a:cs typeface="Times New Roman" pitchFamily="18" charset="0"/>
              </a:rPr>
              <a:t>In this types of  socialization when a </a:t>
            </a:r>
            <a:r>
              <a:rPr lang="en-GB" sz="2400" spc="-5" dirty="0" smtClean="0">
                <a:latin typeface="Times New Roman" pitchFamily="18" charset="0"/>
                <a:cs typeface="Times New Roman" pitchFamily="18" charset="0"/>
              </a:rPr>
              <a:t>child </a:t>
            </a:r>
            <a:r>
              <a:rPr lang="en-GB" sz="2400" dirty="0" smtClean="0">
                <a:latin typeface="Times New Roman" pitchFamily="18" charset="0"/>
                <a:cs typeface="Times New Roman" pitchFamily="18" charset="0"/>
              </a:rPr>
              <a:t>learn the </a:t>
            </a:r>
            <a:r>
              <a:rPr lang="en-GB" sz="2400" spc="-5" dirty="0" smtClean="0">
                <a:latin typeface="Times New Roman" pitchFamily="18" charset="0"/>
                <a:cs typeface="Times New Roman" pitchFamily="18" charset="0"/>
              </a:rPr>
              <a:t>values,  norms and behaviours that </a:t>
            </a:r>
            <a:r>
              <a:rPr lang="en-GB" sz="2400" dirty="0" smtClean="0">
                <a:latin typeface="Times New Roman" pitchFamily="18" charset="0"/>
                <a:cs typeface="Times New Roman" pitchFamily="18" charset="0"/>
              </a:rPr>
              <a:t>should </a:t>
            </a:r>
            <a:r>
              <a:rPr lang="en-GB" sz="2400" spc="-5" dirty="0" smtClean="0">
                <a:latin typeface="Times New Roman" pitchFamily="18" charset="0"/>
                <a:cs typeface="Times New Roman" pitchFamily="18" charset="0"/>
              </a:rPr>
              <a:t>be displayed  in order to live </a:t>
            </a:r>
            <a:r>
              <a:rPr lang="en-GB" sz="2400" dirty="0" smtClean="0">
                <a:latin typeface="Times New Roman" pitchFamily="18" charset="0"/>
                <a:cs typeface="Times New Roman" pitchFamily="18" charset="0"/>
              </a:rPr>
              <a:t>accordingly </a:t>
            </a:r>
            <a:r>
              <a:rPr lang="en-GB" sz="2400" spc="-5" dirty="0" smtClean="0">
                <a:latin typeface="Times New Roman" pitchFamily="18" charset="0"/>
                <a:cs typeface="Times New Roman" pitchFamily="18" charset="0"/>
              </a:rPr>
              <a:t>to a </a:t>
            </a:r>
            <a:r>
              <a:rPr lang="en-GB" sz="2400" dirty="0" smtClean="0">
                <a:latin typeface="Times New Roman" pitchFamily="18" charset="0"/>
                <a:cs typeface="Times New Roman" pitchFamily="18" charset="0"/>
              </a:rPr>
              <a:t>specific  culture</a:t>
            </a:r>
          </a:p>
          <a:p>
            <a:pPr marL="12700" algn="just">
              <a:lnSpc>
                <a:spcPct val="100000"/>
              </a:lnSpc>
              <a:spcBef>
                <a:spcPts val="445"/>
              </a:spcBef>
              <a:tabLst>
                <a:tab pos="354965" algn="l"/>
              </a:tabLst>
            </a:pPr>
            <a:r>
              <a:rPr lang="en-GB" sz="2400" dirty="0" smtClean="0">
                <a:latin typeface="Times New Roman" pitchFamily="18" charset="0"/>
                <a:cs typeface="Times New Roman" pitchFamily="18" charset="0"/>
              </a:rPr>
              <a:t>Example</a:t>
            </a:r>
          </a:p>
          <a:p>
            <a:pPr marL="12700" algn="just">
              <a:lnSpc>
                <a:spcPct val="100000"/>
              </a:lnSpc>
              <a:spcBef>
                <a:spcPts val="445"/>
              </a:spcBef>
              <a:buFont typeface="Arial" pitchFamily="34" charset="0"/>
              <a:buChar char="•"/>
              <a:tabLst>
                <a:tab pos="354965" algn="l"/>
              </a:tabLst>
            </a:pPr>
            <a:r>
              <a:rPr lang="en-GB" sz="2400" dirty="0" smtClean="0">
                <a:latin typeface="Times New Roman" pitchFamily="18" charset="0"/>
                <a:cs typeface="Times New Roman" pitchFamily="18" charset="0"/>
              </a:rPr>
              <a:t>A child hears his </a:t>
            </a:r>
            <a:r>
              <a:rPr lang="en-GB" sz="2400" spc="-5" dirty="0" smtClean="0">
                <a:latin typeface="Times New Roman" pitchFamily="18" charset="0"/>
                <a:cs typeface="Times New Roman" pitchFamily="18" charset="0"/>
              </a:rPr>
              <a:t>father </a:t>
            </a:r>
            <a:r>
              <a:rPr lang="en-GB" sz="2400" dirty="0" smtClean="0">
                <a:latin typeface="Times New Roman" pitchFamily="18" charset="0"/>
                <a:cs typeface="Times New Roman" pitchFamily="18" charset="0"/>
              </a:rPr>
              <a:t>talk  bad </a:t>
            </a:r>
            <a:r>
              <a:rPr lang="en-GB" sz="2400" spc="-5" dirty="0" smtClean="0">
                <a:latin typeface="Times New Roman" pitchFamily="18" charset="0"/>
                <a:cs typeface="Times New Roman" pitchFamily="18" charset="0"/>
              </a:rPr>
              <a:t>words </a:t>
            </a:r>
            <a:r>
              <a:rPr lang="en-GB" sz="2400" dirty="0" smtClean="0">
                <a:latin typeface="Times New Roman" pitchFamily="18" charset="0"/>
                <a:cs typeface="Times New Roman" pitchFamily="18" charset="0"/>
              </a:rPr>
              <a:t>against </a:t>
            </a:r>
            <a:r>
              <a:rPr lang="en-GB" sz="2400" spc="-5" dirty="0" smtClean="0">
                <a:latin typeface="Times New Roman" pitchFamily="18" charset="0"/>
                <a:cs typeface="Times New Roman" pitchFamily="18" charset="0"/>
              </a:rPr>
              <a:t>an </a:t>
            </a:r>
            <a:r>
              <a:rPr lang="en-GB" sz="2400" dirty="0" smtClean="0">
                <a:latin typeface="Times New Roman" pitchFamily="18" charset="0"/>
                <a:cs typeface="Times New Roman" pitchFamily="18" charset="0"/>
              </a:rPr>
              <a:t>old </a:t>
            </a:r>
            <a:r>
              <a:rPr lang="en-GB" sz="2400" spc="-45" dirty="0" smtClean="0">
                <a:latin typeface="Times New Roman" pitchFamily="18" charset="0"/>
                <a:cs typeface="Times New Roman" pitchFamily="18" charset="0"/>
              </a:rPr>
              <a:t>lady. </a:t>
            </a:r>
            <a:r>
              <a:rPr lang="en-GB" sz="2400" dirty="0" smtClean="0">
                <a:latin typeface="Times New Roman" pitchFamily="18" charset="0"/>
                <a:cs typeface="Times New Roman" pitchFamily="18" charset="0"/>
              </a:rPr>
              <a:t>The </a:t>
            </a:r>
            <a:r>
              <a:rPr lang="en-GB" sz="2400" spc="-5" dirty="0" smtClean="0">
                <a:latin typeface="Times New Roman" pitchFamily="18" charset="0"/>
                <a:cs typeface="Times New Roman" pitchFamily="18" charset="0"/>
              </a:rPr>
              <a:t>child  </a:t>
            </a:r>
            <a:r>
              <a:rPr lang="en-GB" sz="2400" dirty="0" smtClean="0">
                <a:latin typeface="Times New Roman" pitchFamily="18" charset="0"/>
                <a:cs typeface="Times New Roman" pitchFamily="18" charset="0"/>
              </a:rPr>
              <a:t>would </a:t>
            </a:r>
            <a:r>
              <a:rPr lang="en-GB" sz="2400" spc="-5" dirty="0" smtClean="0">
                <a:latin typeface="Times New Roman" pitchFamily="18" charset="0"/>
                <a:cs typeface="Times New Roman" pitchFamily="18" charset="0"/>
              </a:rPr>
              <a:t>think </a:t>
            </a:r>
            <a:r>
              <a:rPr lang="en-GB" sz="2400" dirty="0" smtClean="0">
                <a:latin typeface="Times New Roman" pitchFamily="18" charset="0"/>
                <a:cs typeface="Times New Roman" pitchFamily="18" charset="0"/>
              </a:rPr>
              <a:t>that </a:t>
            </a:r>
            <a:r>
              <a:rPr lang="en-GB" sz="2400" spc="-5" dirty="0" smtClean="0">
                <a:latin typeface="Times New Roman" pitchFamily="18" charset="0"/>
                <a:cs typeface="Times New Roman" pitchFamily="18" charset="0"/>
              </a:rPr>
              <a:t>this behaviour is especially  </a:t>
            </a:r>
            <a:r>
              <a:rPr lang="en-GB" sz="2400" dirty="0" smtClean="0">
                <a:latin typeface="Times New Roman" pitchFamily="18" charset="0"/>
                <a:cs typeface="Times New Roman" pitchFamily="18" charset="0"/>
              </a:rPr>
              <a:t>acceptable </a:t>
            </a:r>
            <a:r>
              <a:rPr lang="en-GB" sz="2400" spc="-5" dirty="0" smtClean="0">
                <a:latin typeface="Times New Roman" pitchFamily="18" charset="0"/>
                <a:cs typeface="Times New Roman" pitchFamily="18" charset="0"/>
              </a:rPr>
              <a:t>so </a:t>
            </a:r>
            <a:r>
              <a:rPr lang="en-GB" sz="2400" dirty="0" smtClean="0">
                <a:latin typeface="Times New Roman" pitchFamily="18" charset="0"/>
                <a:cs typeface="Times New Roman" pitchFamily="18" charset="0"/>
              </a:rPr>
              <a:t>he would start </a:t>
            </a:r>
            <a:r>
              <a:rPr lang="en-GB" sz="2400" spc="-5" dirty="0" smtClean="0">
                <a:latin typeface="Times New Roman" pitchFamily="18" charset="0"/>
                <a:cs typeface="Times New Roman" pitchFamily="18" charset="0"/>
              </a:rPr>
              <a:t>talking </a:t>
            </a:r>
            <a:r>
              <a:rPr lang="en-GB" sz="2400" dirty="0" smtClean="0">
                <a:latin typeface="Times New Roman" pitchFamily="18" charset="0"/>
                <a:cs typeface="Times New Roman" pitchFamily="18" charset="0"/>
              </a:rPr>
              <a:t>bad  words against older</a:t>
            </a:r>
            <a:r>
              <a:rPr lang="en-GB" sz="2400" spc="-20" dirty="0" smtClean="0">
                <a:latin typeface="Times New Roman" pitchFamily="18" charset="0"/>
                <a:cs typeface="Times New Roman" pitchFamily="18" charset="0"/>
              </a:rPr>
              <a:t> </a:t>
            </a:r>
            <a:r>
              <a:rPr lang="en-GB" sz="2400" spc="-5" dirty="0" smtClean="0">
                <a:latin typeface="Times New Roman" pitchFamily="18" charset="0"/>
                <a:cs typeface="Times New Roman" pitchFamily="18" charset="0"/>
              </a:rPr>
              <a:t>people.</a:t>
            </a:r>
            <a:endParaRPr sz="2400" dirty="0">
              <a:latin typeface="Times New Roman" pitchFamily="18" charset="0"/>
              <a:cs typeface="Times New Roman" pitchFamily="18" charset="0"/>
            </a:endParaRPr>
          </a:p>
          <a:p>
            <a:pPr algn="just">
              <a:lnSpc>
                <a:spcPct val="100000"/>
              </a:lnSpc>
              <a:spcBef>
                <a:spcPts val="15"/>
              </a:spcBef>
            </a:pPr>
            <a:endParaRPr sz="3200" dirty="0">
              <a:latin typeface="Times New Roman" pitchFamily="18" charset="0"/>
              <a:cs typeface="Times New Roman" pitchFamily="18" charset="0"/>
            </a:endParaRPr>
          </a:p>
          <a:p>
            <a:pPr marL="12700" algn="just">
              <a:lnSpc>
                <a:spcPct val="100000"/>
              </a:lnSpc>
              <a:tabLst>
                <a:tab pos="354965" algn="l"/>
              </a:tabLst>
            </a:pPr>
            <a:r>
              <a:rPr sz="2000" spc="15" dirty="0">
                <a:latin typeface="Times New Roman" pitchFamily="18" charset="0"/>
                <a:cs typeface="Times New Roman" pitchFamily="18" charset="0"/>
              </a:rPr>
              <a:t>	</a:t>
            </a:r>
            <a:endParaRPr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457200"/>
            <a:ext cx="9372600" cy="6401753"/>
          </a:xfrm>
        </p:spPr>
        <p:txBody>
          <a:bodyPr/>
          <a:lstStyle/>
          <a:p>
            <a:pPr marL="457200" indent="-457200" algn="just">
              <a:buFont typeface="+mj-lt"/>
              <a:buAutoNum type="arabicPeriod" startAt="2"/>
            </a:pPr>
            <a:r>
              <a:rPr lang="en-GB" sz="2800" b="1" dirty="0" smtClean="0">
                <a:latin typeface="Times New Roman" pitchFamily="18" charset="0"/>
                <a:cs typeface="Times New Roman" pitchFamily="18" charset="0"/>
              </a:rPr>
              <a:t>Secondary Socialization</a:t>
            </a:r>
          </a:p>
          <a:p>
            <a:pPr algn="just">
              <a:buFont typeface="Arial" pitchFamily="34" charset="0"/>
              <a:buChar char="•"/>
            </a:pPr>
            <a:r>
              <a:rPr lang="en-GB" sz="2400" dirty="0" smtClean="0">
                <a:latin typeface="Times New Roman" pitchFamily="18" charset="0"/>
                <a:cs typeface="Times New Roman" pitchFamily="18" charset="0"/>
              </a:rPr>
              <a:t>This type occurs  when a person learns on appropriate behaviour </a:t>
            </a:r>
            <a:r>
              <a:rPr lang="en-GB" sz="2400" spc="-5" dirty="0" smtClean="0">
                <a:latin typeface="Times New Roman" pitchFamily="18" charset="0"/>
                <a:cs typeface="Times New Roman" pitchFamily="18" charset="0"/>
              </a:rPr>
              <a:t>to </a:t>
            </a:r>
            <a:r>
              <a:rPr lang="en-GB" sz="2400" dirty="0" smtClean="0">
                <a:latin typeface="Times New Roman" pitchFamily="18" charset="0"/>
                <a:cs typeface="Times New Roman" pitchFamily="18" charset="0"/>
              </a:rPr>
              <a:t>be displayed within a </a:t>
            </a:r>
            <a:r>
              <a:rPr lang="en-GB" sz="2400" spc="-5" dirty="0" smtClean="0">
                <a:latin typeface="Times New Roman" pitchFamily="18" charset="0"/>
                <a:cs typeface="Times New Roman" pitchFamily="18" charset="0"/>
              </a:rPr>
              <a:t>smaller  </a:t>
            </a:r>
            <a:r>
              <a:rPr lang="en-GB" sz="2400" dirty="0" smtClean="0">
                <a:latin typeface="Times New Roman" pitchFamily="18" charset="0"/>
                <a:cs typeface="Times New Roman" pitchFamily="18" charset="0"/>
              </a:rPr>
              <a:t>group </a:t>
            </a:r>
            <a:r>
              <a:rPr lang="en-GB" sz="2400" spc="-5" dirty="0" smtClean="0">
                <a:latin typeface="Times New Roman" pitchFamily="18" charset="0"/>
                <a:cs typeface="Times New Roman" pitchFamily="18" charset="0"/>
              </a:rPr>
              <a:t>which is still </a:t>
            </a:r>
            <a:r>
              <a:rPr lang="en-GB" sz="2400" dirty="0" smtClean="0">
                <a:latin typeface="Times New Roman" pitchFamily="18" charset="0"/>
                <a:cs typeface="Times New Roman" pitchFamily="18" charset="0"/>
              </a:rPr>
              <a:t>part of a </a:t>
            </a:r>
            <a:r>
              <a:rPr lang="en-GB" sz="2400" spc="-15" dirty="0" smtClean="0">
                <a:latin typeface="Times New Roman" pitchFamily="18" charset="0"/>
                <a:cs typeface="Times New Roman" pitchFamily="18" charset="0"/>
              </a:rPr>
              <a:t>larger </a:t>
            </a:r>
            <a:r>
              <a:rPr lang="en-GB" sz="2400" spc="-30" dirty="0" smtClean="0">
                <a:latin typeface="Times New Roman" pitchFamily="18" charset="0"/>
                <a:cs typeface="Times New Roman" pitchFamily="18" charset="0"/>
              </a:rPr>
              <a:t>society.  </a:t>
            </a:r>
            <a:r>
              <a:rPr lang="en-GB" sz="2400" dirty="0" smtClean="0">
                <a:latin typeface="Times New Roman" pitchFamily="18" charset="0"/>
                <a:cs typeface="Times New Roman" pitchFamily="18" charset="0"/>
              </a:rPr>
              <a:t>The changes within the values, </a:t>
            </a:r>
            <a:r>
              <a:rPr lang="en-GB" sz="2400" spc="-5" dirty="0" smtClean="0">
                <a:latin typeface="Times New Roman" pitchFamily="18" charset="0"/>
                <a:cs typeface="Times New Roman" pitchFamily="18" charset="0"/>
              </a:rPr>
              <a:t>attitudes </a:t>
            </a:r>
            <a:r>
              <a:rPr lang="en-GB" sz="2400" dirty="0" smtClean="0">
                <a:latin typeface="Times New Roman" pitchFamily="18" charset="0"/>
                <a:cs typeface="Times New Roman" pitchFamily="18" charset="0"/>
              </a:rPr>
              <a:t>and  believes of </a:t>
            </a:r>
            <a:r>
              <a:rPr lang="en-GB" sz="2400" spc="-5" dirty="0" smtClean="0">
                <a:latin typeface="Times New Roman" pitchFamily="18" charset="0"/>
                <a:cs typeface="Times New Roman" pitchFamily="18" charset="0"/>
              </a:rPr>
              <a:t>an </a:t>
            </a:r>
            <a:r>
              <a:rPr lang="en-GB" sz="2400" dirty="0" smtClean="0">
                <a:latin typeface="Times New Roman" pitchFamily="18" charset="0"/>
                <a:cs typeface="Times New Roman" pitchFamily="18" charset="0"/>
              </a:rPr>
              <a:t>individual are seen </a:t>
            </a:r>
            <a:r>
              <a:rPr lang="en-GB" sz="2400" spc="-5" dirty="0" smtClean="0">
                <a:latin typeface="Times New Roman" pitchFamily="18" charset="0"/>
                <a:cs typeface="Times New Roman" pitchFamily="18" charset="0"/>
              </a:rPr>
              <a:t>to </a:t>
            </a:r>
            <a:r>
              <a:rPr lang="en-GB" sz="2400" spc="5" dirty="0" smtClean="0">
                <a:latin typeface="Times New Roman" pitchFamily="18" charset="0"/>
                <a:cs typeface="Times New Roman" pitchFamily="18" charset="0"/>
              </a:rPr>
              <a:t>be </a:t>
            </a:r>
            <a:r>
              <a:rPr lang="en-GB" sz="2400" spc="-5" dirty="0" smtClean="0">
                <a:latin typeface="Times New Roman" pitchFamily="18" charset="0"/>
                <a:cs typeface="Times New Roman" pitchFamily="18" charset="0"/>
              </a:rPr>
              <a:t>less </a:t>
            </a:r>
            <a:r>
              <a:rPr lang="en-GB" sz="2400" dirty="0" smtClean="0">
                <a:latin typeface="Times New Roman" pitchFamily="18" charset="0"/>
                <a:cs typeface="Times New Roman" pitchFamily="18" charset="0"/>
              </a:rPr>
              <a:t>importance than the changes made </a:t>
            </a:r>
            <a:r>
              <a:rPr lang="en-GB" sz="2400" spc="-5" dirty="0" smtClean="0">
                <a:latin typeface="Times New Roman" pitchFamily="18" charset="0"/>
                <a:cs typeface="Times New Roman" pitchFamily="18" charset="0"/>
              </a:rPr>
              <a:t>in </a:t>
            </a:r>
            <a:r>
              <a:rPr lang="en-GB" sz="2400" dirty="0" smtClean="0">
                <a:latin typeface="Times New Roman" pitchFamily="18" charset="0"/>
                <a:cs typeface="Times New Roman" pitchFamily="18" charset="0"/>
              </a:rPr>
              <a:t>him </a:t>
            </a:r>
            <a:r>
              <a:rPr lang="en-GB" sz="2400" spc="-5" dirty="0" smtClean="0">
                <a:latin typeface="Times New Roman" pitchFamily="18" charset="0"/>
                <a:cs typeface="Times New Roman" pitchFamily="18" charset="0"/>
              </a:rPr>
              <a:t>as </a:t>
            </a:r>
            <a:r>
              <a:rPr lang="en-GB" sz="2400" dirty="0" smtClean="0">
                <a:latin typeface="Times New Roman" pitchFamily="18" charset="0"/>
                <a:cs typeface="Times New Roman" pitchFamily="18" charset="0"/>
              </a:rPr>
              <a:t>he </a:t>
            </a:r>
            <a:r>
              <a:rPr lang="en-GB" sz="2400" spc="-5" dirty="0" smtClean="0">
                <a:latin typeface="Times New Roman" pitchFamily="18" charset="0"/>
                <a:cs typeface="Times New Roman" pitchFamily="18" charset="0"/>
              </a:rPr>
              <a:t>participates in </a:t>
            </a:r>
            <a:r>
              <a:rPr lang="en-GB" sz="2400" dirty="0" smtClean="0">
                <a:latin typeface="Times New Roman" pitchFamily="18" charset="0"/>
                <a:cs typeface="Times New Roman" pitchFamily="18" charset="0"/>
              </a:rPr>
              <a:t>the </a:t>
            </a:r>
            <a:r>
              <a:rPr lang="en-GB" sz="2400" spc="-15" dirty="0" smtClean="0">
                <a:latin typeface="Times New Roman" pitchFamily="18" charset="0"/>
                <a:cs typeface="Times New Roman" pitchFamily="18" charset="0"/>
              </a:rPr>
              <a:t>large</a:t>
            </a:r>
            <a:r>
              <a:rPr lang="en-GB" sz="2400" spc="30" dirty="0" smtClean="0">
                <a:latin typeface="Times New Roman" pitchFamily="18" charset="0"/>
                <a:cs typeface="Times New Roman" pitchFamily="18" charset="0"/>
              </a:rPr>
              <a:t> </a:t>
            </a:r>
            <a:r>
              <a:rPr lang="en-GB" sz="2400" spc="-30" dirty="0" smtClean="0">
                <a:latin typeface="Times New Roman" pitchFamily="18" charset="0"/>
                <a:cs typeface="Times New Roman" pitchFamily="18" charset="0"/>
              </a:rPr>
              <a:t>society.</a:t>
            </a:r>
            <a:endParaRPr lang="en-GB" sz="2400" dirty="0" smtClean="0">
              <a:latin typeface="Times New Roman" pitchFamily="18" charset="0"/>
              <a:cs typeface="Times New Roman" pitchFamily="18" charset="0"/>
            </a:endParaRPr>
          </a:p>
          <a:p>
            <a:r>
              <a:rPr lang="en-GB" sz="2400" b="1" dirty="0" smtClean="0">
                <a:latin typeface="Times New Roman" pitchFamily="18" charset="0"/>
                <a:cs typeface="Times New Roman" pitchFamily="18" charset="0"/>
              </a:rPr>
              <a:t>Example</a:t>
            </a:r>
          </a:p>
          <a:p>
            <a:pPr algn="just">
              <a:buFont typeface="Arial" pitchFamily="34" charset="0"/>
              <a:buChar char="•"/>
            </a:pPr>
            <a:r>
              <a:rPr lang="en-GB" sz="2400" dirty="0" smtClean="0">
                <a:latin typeface="Times New Roman" pitchFamily="18" charset="0"/>
                <a:cs typeface="Times New Roman" pitchFamily="18" charset="0"/>
              </a:rPr>
              <a:t>A high school </a:t>
            </a:r>
            <a:r>
              <a:rPr lang="en-GB" sz="2400" spc="-5" dirty="0" smtClean="0">
                <a:latin typeface="Times New Roman" pitchFamily="18" charset="0"/>
                <a:cs typeface="Times New Roman" pitchFamily="18" charset="0"/>
              </a:rPr>
              <a:t>graduate </a:t>
            </a:r>
            <a:r>
              <a:rPr lang="en-GB" sz="2400" dirty="0" smtClean="0">
                <a:latin typeface="Times New Roman" pitchFamily="18" charset="0"/>
                <a:cs typeface="Times New Roman" pitchFamily="18" charset="0"/>
              </a:rPr>
              <a:t>chooses a  career in </a:t>
            </a:r>
            <a:r>
              <a:rPr lang="en-GB" sz="2400" spc="-5" dirty="0" smtClean="0">
                <a:latin typeface="Times New Roman" pitchFamily="18" charset="0"/>
                <a:cs typeface="Times New Roman" pitchFamily="18" charset="0"/>
              </a:rPr>
              <a:t>business </a:t>
            </a:r>
            <a:r>
              <a:rPr lang="en-GB" sz="2400" dirty="0" smtClean="0">
                <a:latin typeface="Times New Roman" pitchFamily="18" charset="0"/>
                <a:cs typeface="Times New Roman" pitchFamily="18" charset="0"/>
              </a:rPr>
              <a:t>management after  </a:t>
            </a:r>
            <a:r>
              <a:rPr lang="en-GB" sz="2400" spc="-5" dirty="0" smtClean="0">
                <a:latin typeface="Times New Roman" pitchFamily="18" charset="0"/>
                <a:cs typeface="Times New Roman" pitchFamily="18" charset="0"/>
              </a:rPr>
              <a:t>participating </a:t>
            </a:r>
            <a:r>
              <a:rPr lang="en-GB" sz="2400" dirty="0" smtClean="0">
                <a:latin typeface="Times New Roman" pitchFamily="18" charset="0"/>
                <a:cs typeface="Times New Roman" pitchFamily="18" charset="0"/>
              </a:rPr>
              <a:t>in a </a:t>
            </a:r>
            <a:r>
              <a:rPr lang="en-GB" sz="2400" spc="-5" dirty="0" smtClean="0">
                <a:latin typeface="Times New Roman" pitchFamily="18" charset="0"/>
                <a:cs typeface="Times New Roman" pitchFamily="18" charset="0"/>
              </a:rPr>
              <a:t>small </a:t>
            </a:r>
            <a:r>
              <a:rPr lang="en-GB" sz="2400" dirty="0" smtClean="0">
                <a:latin typeface="Times New Roman" pitchFamily="18" charset="0"/>
                <a:cs typeface="Times New Roman" pitchFamily="18" charset="0"/>
              </a:rPr>
              <a:t>group career </a:t>
            </a:r>
            <a:r>
              <a:rPr lang="en-GB" sz="2400" spc="-5" dirty="0" smtClean="0">
                <a:latin typeface="Times New Roman" pitchFamily="18" charset="0"/>
                <a:cs typeface="Times New Roman" pitchFamily="18" charset="0"/>
              </a:rPr>
              <a:t>seminar led by college</a:t>
            </a:r>
            <a:r>
              <a:rPr lang="en-GB" sz="2400" spc="35" dirty="0" smtClean="0">
                <a:latin typeface="Times New Roman" pitchFamily="18" charset="0"/>
                <a:cs typeface="Times New Roman" pitchFamily="18" charset="0"/>
              </a:rPr>
              <a:t> </a:t>
            </a:r>
            <a:r>
              <a:rPr lang="en-GB" sz="2400" spc="-5" dirty="0" smtClean="0">
                <a:latin typeface="Times New Roman" pitchFamily="18" charset="0"/>
                <a:cs typeface="Times New Roman" pitchFamily="18" charset="0"/>
              </a:rPr>
              <a:t>majors.</a:t>
            </a:r>
          </a:p>
          <a:p>
            <a:pPr marL="457200" indent="-457200" algn="just">
              <a:buFont typeface="+mj-lt"/>
              <a:buAutoNum type="arabicPeriod" startAt="3"/>
            </a:pPr>
            <a:r>
              <a:rPr lang="en-GB" sz="2800" b="1" dirty="0" smtClean="0">
                <a:latin typeface="Times New Roman" pitchFamily="18" charset="0"/>
                <a:cs typeface="Times New Roman" pitchFamily="18" charset="0"/>
              </a:rPr>
              <a:t>Anticipatory Socialization</a:t>
            </a:r>
          </a:p>
          <a:p>
            <a:pPr algn="just">
              <a:buFont typeface="Arial" pitchFamily="34" charset="0"/>
              <a:buChar char="•"/>
            </a:pPr>
            <a:r>
              <a:rPr lang="en-GB" sz="2400" spc="-5" dirty="0" smtClean="0">
                <a:latin typeface="Times New Roman" pitchFamily="18" charset="0"/>
                <a:cs typeface="Times New Roman" pitchFamily="18" charset="0"/>
              </a:rPr>
              <a:t>This type </a:t>
            </a:r>
            <a:r>
              <a:rPr lang="en-GB" sz="2400" dirty="0" smtClean="0">
                <a:latin typeface="Times New Roman" pitchFamily="18" charset="0"/>
                <a:cs typeface="Times New Roman" pitchFamily="18" charset="0"/>
              </a:rPr>
              <a:t>refers  </a:t>
            </a:r>
            <a:r>
              <a:rPr lang="en-GB" sz="2400" spc="-5" dirty="0" smtClean="0">
                <a:latin typeface="Times New Roman" pitchFamily="18" charset="0"/>
                <a:cs typeface="Times New Roman" pitchFamily="18" charset="0"/>
              </a:rPr>
              <a:t>to </a:t>
            </a:r>
            <a:r>
              <a:rPr lang="en-GB" sz="2400" dirty="0" smtClean="0">
                <a:latin typeface="Times New Roman" pitchFamily="18" charset="0"/>
                <a:cs typeface="Times New Roman" pitchFamily="18" charset="0"/>
              </a:rPr>
              <a:t>the process where </a:t>
            </a:r>
            <a:r>
              <a:rPr lang="en-GB" sz="2400" spc="-5" dirty="0" smtClean="0">
                <a:latin typeface="Times New Roman" pitchFamily="18" charset="0"/>
                <a:cs typeface="Times New Roman" pitchFamily="18" charset="0"/>
              </a:rPr>
              <a:t>in </a:t>
            </a:r>
            <a:r>
              <a:rPr lang="en-GB" sz="2400" dirty="0" smtClean="0">
                <a:latin typeface="Times New Roman" pitchFamily="18" charset="0"/>
                <a:cs typeface="Times New Roman" pitchFamily="18" charset="0"/>
              </a:rPr>
              <a:t>person </a:t>
            </a:r>
            <a:r>
              <a:rPr lang="en-GB" sz="2400" spc="-5" dirty="0" smtClean="0">
                <a:latin typeface="Times New Roman" pitchFamily="18" charset="0"/>
                <a:cs typeface="Times New Roman" pitchFamily="18" charset="0"/>
              </a:rPr>
              <a:t>practices </a:t>
            </a:r>
            <a:r>
              <a:rPr lang="en-GB" sz="2400" dirty="0" smtClean="0">
                <a:latin typeface="Times New Roman" pitchFamily="18" charset="0"/>
                <a:cs typeface="Times New Roman" pitchFamily="18" charset="0"/>
              </a:rPr>
              <a:t>a  rehearses for future social relationship  </a:t>
            </a:r>
          </a:p>
          <a:p>
            <a:pPr algn="just"/>
            <a:r>
              <a:rPr lang="en-GB" sz="2400" b="1" dirty="0" smtClean="0">
                <a:latin typeface="Times New Roman" pitchFamily="18" charset="0"/>
                <a:cs typeface="Times New Roman" pitchFamily="18" charset="0"/>
              </a:rPr>
              <a:t>Example</a:t>
            </a:r>
          </a:p>
          <a:p>
            <a:pPr algn="just"/>
            <a:r>
              <a:rPr lang="en-GB" sz="2400" dirty="0" smtClean="0">
                <a:latin typeface="Times New Roman" pitchFamily="18" charset="0"/>
                <a:cs typeface="Times New Roman" pitchFamily="18" charset="0"/>
              </a:rPr>
              <a:t> A child </a:t>
            </a:r>
            <a:r>
              <a:rPr lang="en-GB" sz="2400" spc="-5" dirty="0" smtClean="0">
                <a:latin typeface="Times New Roman" pitchFamily="18" charset="0"/>
                <a:cs typeface="Times New Roman" pitchFamily="18" charset="0"/>
              </a:rPr>
              <a:t>anticipates </a:t>
            </a:r>
            <a:r>
              <a:rPr lang="en-GB" sz="2400" dirty="0" smtClean="0">
                <a:latin typeface="Times New Roman" pitchFamily="18" charset="0"/>
                <a:cs typeface="Times New Roman" pitchFamily="18" charset="0"/>
              </a:rPr>
              <a:t>parenthood </a:t>
            </a:r>
            <a:r>
              <a:rPr lang="en-GB" sz="2400" dirty="0" smtClean="0">
                <a:latin typeface="Times New Roman" pitchFamily="18" charset="0"/>
                <a:cs typeface="Times New Roman" pitchFamily="18" charset="0"/>
              </a:rPr>
              <a:t>he</a:t>
            </a:r>
            <a:r>
              <a:rPr lang="en-GB" sz="2400" spc="-10" dirty="0" smtClean="0">
                <a:latin typeface="Times New Roman" pitchFamily="18" charset="0"/>
                <a:cs typeface="Times New Roman" pitchFamily="18" charset="0"/>
              </a:rPr>
              <a:t> </a:t>
            </a:r>
            <a:r>
              <a:rPr lang="en-GB" sz="2400" dirty="0" smtClean="0">
                <a:latin typeface="Times New Roman" pitchFamily="18" charset="0"/>
                <a:cs typeface="Times New Roman" pitchFamily="18" charset="0"/>
              </a:rPr>
              <a:t>observes </a:t>
            </a:r>
            <a:r>
              <a:rPr lang="en-GB" sz="2400" spc="-5" dirty="0" smtClean="0">
                <a:latin typeface="Times New Roman" pitchFamily="18" charset="0"/>
                <a:cs typeface="Times New Roman" pitchFamily="18" charset="0"/>
              </a:rPr>
              <a:t>his </a:t>
            </a:r>
            <a:r>
              <a:rPr lang="en-GB" sz="2400" dirty="0" smtClean="0">
                <a:latin typeface="Times New Roman" pitchFamily="18" charset="0"/>
                <a:cs typeface="Times New Roman" pitchFamily="18" charset="0"/>
              </a:rPr>
              <a:t>parents perform </a:t>
            </a:r>
            <a:r>
              <a:rPr lang="en-GB" sz="2400" spc="-5" dirty="0" smtClean="0">
                <a:latin typeface="Times New Roman" pitchFamily="18" charset="0"/>
                <a:cs typeface="Times New Roman" pitchFamily="18" charset="0"/>
              </a:rPr>
              <a:t>their daily  </a:t>
            </a:r>
            <a:r>
              <a:rPr lang="en-GB" sz="2400" dirty="0" smtClean="0">
                <a:latin typeface="Times New Roman" pitchFamily="18" charset="0"/>
                <a:cs typeface="Times New Roman" pitchFamily="18" charset="0"/>
              </a:rPr>
              <a:t>roles.</a:t>
            </a:r>
          </a:p>
          <a:p>
            <a:pPr algn="just"/>
            <a:endParaRPr lang="en-GB" sz="2400" dirty="0" smtClean="0">
              <a:latin typeface="Times New Roman" pitchFamily="18" charset="0"/>
              <a:cs typeface="Times New Roman" pitchFamily="18" charset="0"/>
            </a:endParaRPr>
          </a:p>
          <a:p>
            <a:endParaRPr lang="en-GB"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685800" y="685800"/>
            <a:ext cx="8991600" cy="6583212"/>
          </a:xfrm>
          <a:prstGeom prst="rect">
            <a:avLst/>
          </a:prstGeom>
        </p:spPr>
        <p:txBody>
          <a:bodyPr vert="horz" wrap="square" lIns="0" tIns="12065" rIns="0" bIns="0" rtlCol="0">
            <a:spAutoFit/>
          </a:bodyPr>
          <a:lstStyle/>
          <a:p>
            <a:pPr marL="926465" marR="756920" indent="-457200" algn="just">
              <a:spcBef>
                <a:spcPts val="95"/>
              </a:spcBef>
              <a:buFont typeface="+mj-lt"/>
              <a:buAutoNum type="arabicPeriod" startAt="4"/>
            </a:pPr>
            <a:r>
              <a:rPr lang="en-GB" sz="2800" b="1" spc="-5" dirty="0" smtClean="0">
                <a:latin typeface="Times New Roman" pitchFamily="18" charset="0"/>
                <a:cs typeface="Times New Roman" pitchFamily="18" charset="0"/>
              </a:rPr>
              <a:t>Developmental</a:t>
            </a:r>
            <a:r>
              <a:rPr lang="en-GB" sz="2800" b="1" spc="-240" dirty="0" smtClean="0">
                <a:latin typeface="Times New Roman" pitchFamily="18" charset="0"/>
                <a:cs typeface="Times New Roman" pitchFamily="18" charset="0"/>
              </a:rPr>
              <a:t> </a:t>
            </a:r>
            <a:r>
              <a:rPr lang="en-GB" sz="2800" b="1" spc="-5" dirty="0" smtClean="0">
                <a:latin typeface="Times New Roman" pitchFamily="18" charset="0"/>
                <a:cs typeface="Times New Roman" pitchFamily="18" charset="0"/>
              </a:rPr>
              <a:t>socialization</a:t>
            </a:r>
            <a:r>
              <a:rPr lang="en-GB" sz="2800" b="1" spc="10" dirty="0" smtClean="0">
                <a:latin typeface="Times New Roman" pitchFamily="18" charset="0"/>
                <a:cs typeface="Times New Roman" pitchFamily="18" charset="0"/>
              </a:rPr>
              <a:t> </a:t>
            </a:r>
            <a:endParaRPr lang="en-GB" sz="2800" spc="-5" dirty="0" smtClean="0">
              <a:latin typeface="Times New Roman" pitchFamily="18" charset="0"/>
              <a:cs typeface="Times New Roman" pitchFamily="18" charset="0"/>
            </a:endParaRPr>
          </a:p>
          <a:p>
            <a:pPr marL="756285" marR="756920" indent="-287020" algn="just">
              <a:lnSpc>
                <a:spcPct val="100000"/>
              </a:lnSpc>
              <a:spcBef>
                <a:spcPts val="95"/>
              </a:spcBef>
              <a:buFont typeface="Arial" pitchFamily="34" charset="0"/>
              <a:buChar char="•"/>
            </a:pPr>
            <a:r>
              <a:rPr sz="2800" spc="-5" dirty="0" smtClean="0">
                <a:latin typeface="Times New Roman" pitchFamily="18" charset="0"/>
                <a:cs typeface="Times New Roman" pitchFamily="18" charset="0"/>
              </a:rPr>
              <a:t>This </a:t>
            </a:r>
            <a:r>
              <a:rPr sz="2800" spc="-10" dirty="0" smtClean="0">
                <a:latin typeface="Times New Roman" pitchFamily="18" charset="0"/>
                <a:cs typeface="Times New Roman" pitchFamily="18" charset="0"/>
              </a:rPr>
              <a:t>kind </a:t>
            </a:r>
            <a:r>
              <a:rPr sz="2800" spc="-5" dirty="0" smtClean="0">
                <a:latin typeface="Times New Roman" pitchFamily="18" charset="0"/>
                <a:cs typeface="Times New Roman" pitchFamily="18" charset="0"/>
              </a:rPr>
              <a:t>of learning is </a:t>
            </a:r>
            <a:r>
              <a:rPr sz="2800" spc="-10" dirty="0" smtClean="0">
                <a:latin typeface="Times New Roman" pitchFamily="18" charset="0"/>
                <a:cs typeface="Times New Roman" pitchFamily="18" charset="0"/>
              </a:rPr>
              <a:t>based </a:t>
            </a:r>
            <a:r>
              <a:rPr sz="2800" spc="-5" dirty="0" smtClean="0">
                <a:latin typeface="Times New Roman" pitchFamily="18" charset="0"/>
                <a:cs typeface="Times New Roman" pitchFamily="18" charset="0"/>
              </a:rPr>
              <a:t>on </a:t>
            </a:r>
            <a:r>
              <a:rPr sz="2800" spc="-10" dirty="0" smtClean="0">
                <a:latin typeface="Times New Roman" pitchFamily="18" charset="0"/>
                <a:cs typeface="Times New Roman" pitchFamily="18" charset="0"/>
              </a:rPr>
              <a:t>the </a:t>
            </a:r>
            <a:r>
              <a:rPr sz="2800" spc="-5" dirty="0" smtClean="0">
                <a:latin typeface="Times New Roman" pitchFamily="18" charset="0"/>
                <a:cs typeface="Times New Roman" pitchFamily="18" charset="0"/>
              </a:rPr>
              <a:t>achievements of</a:t>
            </a:r>
            <a:r>
              <a:rPr lang="en-GB" sz="2800" spc="-5" dirty="0" smtClean="0">
                <a:latin typeface="Times New Roman" pitchFamily="18" charset="0"/>
                <a:cs typeface="Times New Roman" pitchFamily="18" charset="0"/>
              </a:rPr>
              <a:t> </a:t>
            </a:r>
            <a:r>
              <a:rPr sz="2800" spc="-10" dirty="0" smtClean="0">
                <a:latin typeface="Times New Roman" pitchFamily="18" charset="0"/>
                <a:cs typeface="Times New Roman" pitchFamily="18" charset="0"/>
              </a:rPr>
              <a:t>primary </a:t>
            </a:r>
            <a:r>
              <a:rPr lang="en-GB" sz="2800" spc="-5" dirty="0" smtClean="0">
                <a:latin typeface="Times New Roman" pitchFamily="18" charset="0"/>
                <a:cs typeface="Times New Roman" pitchFamily="18" charset="0"/>
              </a:rPr>
              <a:t>and secondary socialization </a:t>
            </a:r>
            <a:endParaRPr lang="en-GB" sz="2800" dirty="0" smtClean="0">
              <a:latin typeface="Times New Roman" pitchFamily="18" charset="0"/>
              <a:cs typeface="Times New Roman" pitchFamily="18" charset="0"/>
            </a:endParaRPr>
          </a:p>
          <a:p>
            <a:pPr marL="756285" marR="756920" indent="-287020" algn="just">
              <a:lnSpc>
                <a:spcPct val="100000"/>
              </a:lnSpc>
              <a:spcBef>
                <a:spcPts val="95"/>
              </a:spcBef>
              <a:buFont typeface="Arial" pitchFamily="34" charset="0"/>
              <a:buChar char="•"/>
            </a:pPr>
            <a:r>
              <a:rPr sz="2800" spc="-5" dirty="0" smtClean="0">
                <a:latin typeface="Times New Roman" pitchFamily="18" charset="0"/>
                <a:cs typeface="Times New Roman" pitchFamily="18" charset="0"/>
              </a:rPr>
              <a:t>It </a:t>
            </a:r>
            <a:r>
              <a:rPr sz="2800" spc="-10" dirty="0">
                <a:latin typeface="Times New Roman" pitchFamily="18" charset="0"/>
                <a:cs typeface="Times New Roman" pitchFamily="18" charset="0"/>
              </a:rPr>
              <a:t>builds </a:t>
            </a:r>
            <a:r>
              <a:rPr sz="2800" spc="-5" dirty="0">
                <a:latin typeface="Times New Roman" pitchFamily="18" charset="0"/>
                <a:cs typeface="Times New Roman" pitchFamily="18" charset="0"/>
              </a:rPr>
              <a:t>on </a:t>
            </a:r>
            <a:r>
              <a:rPr sz="2800" spc="-10" dirty="0">
                <a:latin typeface="Times New Roman" pitchFamily="18" charset="0"/>
                <a:cs typeface="Times New Roman" pitchFamily="18" charset="0"/>
              </a:rPr>
              <a:t>already acquired </a:t>
            </a:r>
            <a:r>
              <a:rPr sz="2800" spc="-5" dirty="0">
                <a:latin typeface="Times New Roman" pitchFamily="18" charset="0"/>
                <a:cs typeface="Times New Roman" pitchFamily="18" charset="0"/>
              </a:rPr>
              <a:t>skills </a:t>
            </a:r>
            <a:r>
              <a:rPr sz="2800" spc="-10" dirty="0">
                <a:latin typeface="Times New Roman" pitchFamily="18" charset="0"/>
                <a:cs typeface="Times New Roman" pitchFamily="18" charset="0"/>
              </a:rPr>
              <a:t>and </a:t>
            </a:r>
            <a:r>
              <a:rPr sz="2800" spc="-5" dirty="0">
                <a:latin typeface="Times New Roman" pitchFamily="18" charset="0"/>
                <a:cs typeface="Times New Roman" pitchFamily="18" charset="0"/>
              </a:rPr>
              <a:t>knowledge as </a:t>
            </a:r>
            <a:r>
              <a:rPr sz="2800" spc="-10" dirty="0">
                <a:latin typeface="Times New Roman" pitchFamily="18" charset="0"/>
                <a:cs typeface="Times New Roman" pitchFamily="18" charset="0"/>
              </a:rPr>
              <a:t>the  adult progresses through new </a:t>
            </a:r>
            <a:r>
              <a:rPr sz="2800" spc="-5" dirty="0">
                <a:latin typeface="Times New Roman" pitchFamily="18" charset="0"/>
                <a:cs typeface="Times New Roman" pitchFamily="18" charset="0"/>
              </a:rPr>
              <a:t>situations </a:t>
            </a:r>
            <a:r>
              <a:rPr sz="2800" spc="-10" dirty="0">
                <a:latin typeface="Times New Roman" pitchFamily="18" charset="0"/>
                <a:cs typeface="Times New Roman" pitchFamily="18" charset="0"/>
              </a:rPr>
              <a:t>such </a:t>
            </a:r>
            <a:r>
              <a:rPr lang="en-GB" sz="2800" spc="-10" dirty="0" smtClean="0">
                <a:latin typeface="Times New Roman" pitchFamily="18" charset="0"/>
                <a:cs typeface="Times New Roman" pitchFamily="18" charset="0"/>
              </a:rPr>
              <a:t>as</a:t>
            </a:r>
            <a:r>
              <a:rPr sz="2800" spc="-10" dirty="0" smtClean="0">
                <a:latin typeface="Times New Roman" pitchFamily="18" charset="0"/>
                <a:cs typeface="Times New Roman" pitchFamily="18" charset="0"/>
              </a:rPr>
              <a:t> </a:t>
            </a:r>
            <a:r>
              <a:rPr sz="2800" spc="-5" dirty="0" smtClean="0">
                <a:latin typeface="Times New Roman" pitchFamily="18" charset="0"/>
                <a:cs typeface="Times New Roman" pitchFamily="18" charset="0"/>
              </a:rPr>
              <a:t>job.</a:t>
            </a:r>
            <a:endParaRPr lang="en-GB" sz="2800" dirty="0">
              <a:latin typeface="Times New Roman" pitchFamily="18" charset="0"/>
              <a:cs typeface="Times New Roman" pitchFamily="18" charset="0"/>
            </a:endParaRPr>
          </a:p>
          <a:p>
            <a:pPr marL="756285" marR="756920" indent="-287020" algn="just">
              <a:lnSpc>
                <a:spcPct val="100000"/>
              </a:lnSpc>
              <a:spcBef>
                <a:spcPts val="95"/>
              </a:spcBef>
              <a:buFont typeface="Arial" pitchFamily="34" charset="0"/>
              <a:buChar char="•"/>
            </a:pPr>
            <a:endParaRPr lang="en-GB" sz="2800" b="1" spc="-10" dirty="0">
              <a:latin typeface="Times New Roman" pitchFamily="18" charset="0"/>
              <a:cs typeface="Times New Roman" pitchFamily="18" charset="0"/>
            </a:endParaRPr>
          </a:p>
          <a:p>
            <a:pPr marL="926465" marR="756920" indent="-457200" algn="just">
              <a:lnSpc>
                <a:spcPct val="100000"/>
              </a:lnSpc>
              <a:spcBef>
                <a:spcPts val="95"/>
              </a:spcBef>
              <a:buFont typeface="+mj-lt"/>
              <a:buAutoNum type="arabicPeriod" startAt="5"/>
            </a:pPr>
            <a:r>
              <a:rPr sz="2800" b="1" spc="-10" dirty="0" smtClean="0">
                <a:latin typeface="Times New Roman" pitchFamily="18" charset="0"/>
                <a:cs typeface="Times New Roman" pitchFamily="18" charset="0"/>
              </a:rPr>
              <a:t>Re-Socialization</a:t>
            </a:r>
            <a:endParaRPr lang="en-GB" sz="2800" b="1" dirty="0">
              <a:latin typeface="Times New Roman" pitchFamily="18" charset="0"/>
              <a:cs typeface="Times New Roman" pitchFamily="18" charset="0"/>
            </a:endParaRPr>
          </a:p>
          <a:p>
            <a:pPr marL="527050" indent="-514350" algn="just">
              <a:lnSpc>
                <a:spcPct val="100000"/>
              </a:lnSpc>
              <a:spcBef>
                <a:spcPts val="1755"/>
              </a:spcBef>
              <a:buFont typeface="Arial" pitchFamily="34" charset="0"/>
              <a:buChar char="•"/>
            </a:pPr>
            <a:r>
              <a:rPr lang="en-GB" sz="2800" dirty="0" smtClean="0">
                <a:latin typeface="Times New Roman" pitchFamily="18" charset="0"/>
                <a:cs typeface="Times New Roman" pitchFamily="18" charset="0"/>
              </a:rPr>
              <a:t>This involves rejecting  previous behaviours patterns and accepting  </a:t>
            </a:r>
            <a:r>
              <a:rPr lang="en-GB" sz="2800" spc="-5" dirty="0" smtClean="0">
                <a:latin typeface="Times New Roman" pitchFamily="18" charset="0"/>
                <a:cs typeface="Times New Roman" pitchFamily="18" charset="0"/>
              </a:rPr>
              <a:t>new</a:t>
            </a:r>
            <a:r>
              <a:rPr lang="en-GB" sz="2800" spc="675" dirty="0" smtClean="0">
                <a:latin typeface="Times New Roman" pitchFamily="18" charset="0"/>
                <a:cs typeface="Times New Roman" pitchFamily="18" charset="0"/>
              </a:rPr>
              <a:t> </a:t>
            </a:r>
            <a:r>
              <a:rPr lang="en-GB" sz="2800" dirty="0" smtClean="0">
                <a:latin typeface="Times New Roman" pitchFamily="18" charset="0"/>
                <a:cs typeface="Times New Roman" pitchFamily="18" charset="0"/>
              </a:rPr>
              <a:t>ones</a:t>
            </a:r>
            <a:r>
              <a:rPr lang="en-GB" sz="2800" spc="675" dirty="0" smtClean="0">
                <a:latin typeface="Times New Roman" pitchFamily="18" charset="0"/>
                <a:cs typeface="Times New Roman" pitchFamily="18" charset="0"/>
              </a:rPr>
              <a:t> </a:t>
            </a:r>
            <a:r>
              <a:rPr lang="en-GB" sz="2800" spc="-5" dirty="0" smtClean="0">
                <a:latin typeface="Times New Roman" pitchFamily="18" charset="0"/>
                <a:cs typeface="Times New Roman" pitchFamily="18" charset="0"/>
              </a:rPr>
              <a:t>so</a:t>
            </a:r>
            <a:r>
              <a:rPr lang="en-GB" sz="2800" spc="670" dirty="0" smtClean="0">
                <a:latin typeface="Times New Roman" pitchFamily="18" charset="0"/>
                <a:cs typeface="Times New Roman" pitchFamily="18" charset="0"/>
              </a:rPr>
              <a:t> </a:t>
            </a:r>
            <a:r>
              <a:rPr lang="en-GB" sz="2800" spc="-10" dirty="0" smtClean="0">
                <a:latin typeface="Times New Roman" pitchFamily="18" charset="0"/>
                <a:cs typeface="Times New Roman" pitchFamily="18" charset="0"/>
              </a:rPr>
              <a:t>the</a:t>
            </a:r>
            <a:r>
              <a:rPr lang="en-GB" sz="2800" spc="670" dirty="0" smtClean="0">
                <a:latin typeface="Times New Roman" pitchFamily="18" charset="0"/>
                <a:cs typeface="Times New Roman" pitchFamily="18" charset="0"/>
              </a:rPr>
              <a:t> </a:t>
            </a:r>
            <a:r>
              <a:rPr lang="en-GB" sz="2800" dirty="0" smtClean="0">
                <a:latin typeface="Times New Roman" pitchFamily="18" charset="0"/>
                <a:cs typeface="Times New Roman" pitchFamily="18" charset="0"/>
              </a:rPr>
              <a:t>individual</a:t>
            </a:r>
            <a:r>
              <a:rPr lang="en-GB" sz="2800" spc="665" dirty="0" smtClean="0">
                <a:latin typeface="Times New Roman" pitchFamily="18" charset="0"/>
                <a:cs typeface="Times New Roman" pitchFamily="18" charset="0"/>
              </a:rPr>
              <a:t> </a:t>
            </a:r>
            <a:r>
              <a:rPr lang="en-GB" sz="2800" dirty="0" smtClean="0">
                <a:latin typeface="Times New Roman" pitchFamily="18" charset="0"/>
                <a:cs typeface="Times New Roman" pitchFamily="18" charset="0"/>
              </a:rPr>
              <a:t>can</a:t>
            </a:r>
            <a:r>
              <a:rPr lang="en-GB" sz="2800" spc="680" dirty="0" smtClean="0">
                <a:latin typeface="Times New Roman" pitchFamily="18" charset="0"/>
                <a:cs typeface="Times New Roman" pitchFamily="18" charset="0"/>
              </a:rPr>
              <a:t> </a:t>
            </a:r>
            <a:r>
              <a:rPr lang="en-GB" sz="2800" dirty="0" smtClean="0">
                <a:latin typeface="Times New Roman" pitchFamily="18" charset="0"/>
                <a:cs typeface="Times New Roman" pitchFamily="18" charset="0"/>
              </a:rPr>
              <a:t>shift</a:t>
            </a:r>
            <a:r>
              <a:rPr lang="en-GB" sz="2800" spc="660" dirty="0" smtClean="0">
                <a:latin typeface="Times New Roman" pitchFamily="18" charset="0"/>
                <a:cs typeface="Times New Roman" pitchFamily="18" charset="0"/>
              </a:rPr>
              <a:t> </a:t>
            </a:r>
            <a:r>
              <a:rPr lang="en-GB" sz="2800" dirty="0" smtClean="0">
                <a:latin typeface="Times New Roman" pitchFamily="18" charset="0"/>
                <a:cs typeface="Times New Roman" pitchFamily="18" charset="0"/>
              </a:rPr>
              <a:t>from one part of his life </a:t>
            </a:r>
            <a:r>
              <a:rPr lang="en-GB" sz="2800" spc="-5" dirty="0" smtClean="0">
                <a:latin typeface="Times New Roman" pitchFamily="18" charset="0"/>
                <a:cs typeface="Times New Roman" pitchFamily="18" charset="0"/>
              </a:rPr>
              <a:t>t</a:t>
            </a:r>
            <a:r>
              <a:rPr lang="en-GB" sz="2800" dirty="0" smtClean="0">
                <a:latin typeface="Times New Roman" pitchFamily="18" charset="0"/>
                <a:cs typeface="Times New Roman" pitchFamily="18" charset="0"/>
              </a:rPr>
              <a:t>o</a:t>
            </a:r>
            <a:r>
              <a:rPr lang="en-GB" sz="2800" dirty="0">
                <a:latin typeface="Times New Roman" pitchFamily="18" charset="0"/>
                <a:cs typeface="Times New Roman" pitchFamily="18" charset="0"/>
              </a:rPr>
              <a:t> </a:t>
            </a:r>
            <a:r>
              <a:rPr lang="en-GB" sz="2800" dirty="0" smtClean="0">
                <a:latin typeface="Times New Roman" pitchFamily="18" charset="0"/>
                <a:cs typeface="Times New Roman" pitchFamily="18" charset="0"/>
              </a:rPr>
              <a:t>anothe</a:t>
            </a:r>
            <a:r>
              <a:rPr lang="en-GB" sz="2800" spc="-215" dirty="0" smtClean="0">
                <a:latin typeface="Times New Roman" pitchFamily="18" charset="0"/>
                <a:cs typeface="Times New Roman" pitchFamily="18" charset="0"/>
              </a:rPr>
              <a:t>r</a:t>
            </a:r>
            <a:r>
              <a:rPr lang="en-GB" sz="2800" dirty="0" smtClean="0">
                <a:latin typeface="Times New Roman" pitchFamily="18" charset="0"/>
                <a:cs typeface="Times New Roman" pitchFamily="18" charset="0"/>
              </a:rPr>
              <a:t>. </a:t>
            </a:r>
            <a:r>
              <a:rPr lang="en-GB" sz="2800" spc="-5" dirty="0" smtClean="0">
                <a:latin typeface="Times New Roman" pitchFamily="18" charset="0"/>
                <a:cs typeface="Times New Roman" pitchFamily="18" charset="0"/>
              </a:rPr>
              <a:t>Re  </a:t>
            </a:r>
            <a:r>
              <a:rPr lang="en-GB" sz="2800" dirty="0" smtClean="0">
                <a:latin typeface="Times New Roman" pitchFamily="18" charset="0"/>
                <a:cs typeface="Times New Roman" pitchFamily="18" charset="0"/>
              </a:rPr>
              <a:t>socialization </a:t>
            </a:r>
            <a:r>
              <a:rPr lang="en-GB" sz="2800" spc="-10" dirty="0" smtClean="0">
                <a:latin typeface="Times New Roman" pitchFamily="18" charset="0"/>
                <a:cs typeface="Times New Roman" pitchFamily="18" charset="0"/>
              </a:rPr>
              <a:t>is paid to be happening through out human life cycle</a:t>
            </a:r>
            <a:endParaRPr lang="en-GB" sz="2800" dirty="0" smtClean="0">
              <a:latin typeface="Times New Roman" pitchFamily="18" charset="0"/>
              <a:cs typeface="Times New Roman" pitchFamily="18" charset="0"/>
            </a:endParaRPr>
          </a:p>
          <a:p>
            <a:pPr marL="756285" marR="5080" indent="-287020" algn="just">
              <a:spcBef>
                <a:spcPts val="1015"/>
              </a:spcBef>
              <a:tabLst>
                <a:tab pos="3199765" algn="l"/>
              </a:tabLst>
            </a:pPr>
            <a:endParaRPr lang="en-GB" sz="2800" dirty="0" smtClean="0">
              <a:latin typeface="Times New Roman" pitchFamily="18" charset="0"/>
              <a:cs typeface="Times New Roman" pitchFamily="18" charset="0"/>
            </a:endParaRPr>
          </a:p>
          <a:p>
            <a:pPr marL="756285" marR="5080" indent="-287020" algn="just">
              <a:lnSpc>
                <a:spcPct val="100000"/>
              </a:lnSpc>
              <a:spcBef>
                <a:spcPts val="1015"/>
              </a:spcBef>
              <a:tabLst>
                <a:tab pos="3199765" algn="l"/>
              </a:tabLst>
            </a:pPr>
            <a:endParaRPr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609600"/>
            <a:ext cx="5867400" cy="1231106"/>
          </a:xfrm>
        </p:spPr>
        <p:txBody>
          <a:bodyPr/>
          <a:lstStyle/>
          <a:p>
            <a:r>
              <a:rPr lang="en-GB" sz="4000" b="1" dirty="0" smtClean="0">
                <a:latin typeface="Trebuchet MS" pitchFamily="34" charset="0"/>
              </a:rPr>
              <a:t>SOCIAL INSTITUTIONS</a:t>
            </a:r>
            <a:r>
              <a:rPr lang="en-GB" sz="4000" dirty="0" smtClean="0">
                <a:latin typeface="Trebuchet MS" pitchFamily="34" charset="0"/>
              </a:rPr>
              <a:t/>
            </a:r>
            <a:br>
              <a:rPr lang="en-GB" sz="4000" dirty="0" smtClean="0">
                <a:latin typeface="Trebuchet MS" pitchFamily="34" charset="0"/>
              </a:rPr>
            </a:br>
            <a:endParaRPr lang="en-GB" sz="4000" dirty="0">
              <a:latin typeface="Trebuchet MS" pitchFamily="34" charset="0"/>
            </a:endParaRPr>
          </a:p>
        </p:txBody>
      </p:sp>
      <p:sp>
        <p:nvSpPr>
          <p:cNvPr id="3" name="Text Placeholder 2"/>
          <p:cNvSpPr>
            <a:spLocks noGrp="1"/>
          </p:cNvSpPr>
          <p:nvPr>
            <p:ph type="body" idx="1"/>
          </p:nvPr>
        </p:nvSpPr>
        <p:spPr>
          <a:xfrm>
            <a:off x="685800" y="1927986"/>
            <a:ext cx="9144000" cy="3447098"/>
          </a:xfrm>
        </p:spPr>
        <p:txBody>
          <a:bodyPr/>
          <a:lstStyle/>
          <a:p>
            <a:pPr algn="just">
              <a:buFont typeface="Arial" pitchFamily="34" charset="0"/>
              <a:buChar char="•"/>
            </a:pPr>
            <a:r>
              <a:rPr lang="en-GB" sz="2800" dirty="0" smtClean="0">
                <a:latin typeface="Times New Roman" pitchFamily="18" charset="0"/>
                <a:cs typeface="Times New Roman" pitchFamily="18" charset="0"/>
              </a:rPr>
              <a:t>A social structures and social mechanisms of social order and cooperation that govern the behaviour of its member</a:t>
            </a:r>
          </a:p>
          <a:p>
            <a:pPr algn="just">
              <a:buFont typeface="Arial" pitchFamily="34" charset="0"/>
              <a:buChar char="•"/>
            </a:pPr>
            <a:r>
              <a:rPr lang="en-GB" sz="2800" dirty="0" smtClean="0">
                <a:latin typeface="Times New Roman" pitchFamily="18" charset="0"/>
                <a:cs typeface="Times New Roman" pitchFamily="18" charset="0"/>
              </a:rPr>
              <a:t>A group of social positions, connected by social relations , performing a social role.</a:t>
            </a:r>
          </a:p>
          <a:p>
            <a:pPr algn="just">
              <a:buFont typeface="Arial" pitchFamily="34" charset="0"/>
              <a:buChar char="•"/>
            </a:pPr>
            <a:r>
              <a:rPr lang="en-GB" sz="2800" dirty="0" smtClean="0">
                <a:latin typeface="Times New Roman" pitchFamily="18" charset="0"/>
                <a:cs typeface="Times New Roman" pitchFamily="18" charset="0"/>
              </a:rPr>
              <a:t>Any institution in a society that works to socialize the group of people in it.</a:t>
            </a:r>
          </a:p>
          <a:p>
            <a:pPr algn="just">
              <a:buFont typeface="Arial" pitchFamily="34" charset="0"/>
              <a:buChar char="•"/>
            </a:pPr>
            <a:r>
              <a:rPr lang="en-GB" sz="2800" dirty="0" smtClean="0">
                <a:latin typeface="Times New Roman" pitchFamily="18" charset="0"/>
                <a:cs typeface="Times New Roman" pitchFamily="18" charset="0"/>
              </a:rPr>
              <a:t>These social institutions are </a:t>
            </a:r>
            <a:r>
              <a:rPr lang="en-GB" sz="2800" b="1" dirty="0" smtClean="0">
                <a:latin typeface="Times New Roman" pitchFamily="18" charset="0"/>
                <a:cs typeface="Times New Roman" pitchFamily="18" charset="0"/>
              </a:rPr>
              <a:t>agents of </a:t>
            </a:r>
            <a:r>
              <a:rPr lang="en-GB" sz="2800" b="1" dirty="0" smtClean="0">
                <a:latin typeface="Times New Roman" pitchFamily="18" charset="0"/>
                <a:cs typeface="Times New Roman" pitchFamily="18" charset="0"/>
              </a:rPr>
              <a:t>socialization.</a:t>
            </a:r>
            <a:endParaRPr lang="en-GB" sz="2800" b="1" dirty="0" smtClean="0">
              <a:latin typeface="Times New Roman" pitchFamily="18" charset="0"/>
              <a:cs typeface="Times New Roman" pitchFamily="18" charset="0"/>
            </a:endParaRPr>
          </a:p>
          <a:p>
            <a:pPr algn="just">
              <a:buFont typeface="Arial" pitchFamily="34" charset="0"/>
              <a:buChar char="•"/>
            </a:pPr>
            <a:endParaRPr lang="en-GB"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409787" y="124714"/>
            <a:ext cx="8886613" cy="4708981"/>
          </a:xfrm>
          <a:prstGeom prst="rect">
            <a:avLst/>
          </a:prstGeom>
        </p:spPr>
        <p:txBody>
          <a:bodyPr vert="horz" wrap="square" lIns="0" tIns="142240" rIns="0" bIns="0" rtlCol="0">
            <a:spAutoFit/>
          </a:bodyPr>
          <a:lstStyle/>
          <a:p>
            <a:pPr marL="527050" marR="5080" indent="-514350" algn="just">
              <a:lnSpc>
                <a:spcPct val="100000"/>
              </a:lnSpc>
              <a:spcBef>
                <a:spcPts val="1019"/>
              </a:spcBef>
              <a:buFont typeface="+mj-lt"/>
              <a:buAutoNum type="arabicPeriod"/>
              <a:tabLst>
                <a:tab pos="355600" algn="l"/>
              </a:tabLst>
            </a:pPr>
            <a:r>
              <a:rPr sz="2800" b="1" spc="-5" dirty="0" smtClean="0">
                <a:latin typeface="Times New Roman"/>
                <a:cs typeface="Times New Roman"/>
              </a:rPr>
              <a:t>Family</a:t>
            </a:r>
            <a:endParaRPr lang="en-GB" sz="2800" b="1" spc="-5" dirty="0" smtClean="0">
              <a:latin typeface="Times New Roman"/>
              <a:cs typeface="Times New Roman"/>
            </a:endParaRPr>
          </a:p>
          <a:p>
            <a:pPr marL="355600" marR="5080" indent="-342900" algn="just">
              <a:lnSpc>
                <a:spcPct val="100000"/>
              </a:lnSpc>
              <a:spcBef>
                <a:spcPts val="1019"/>
              </a:spcBef>
              <a:buFont typeface="Arial"/>
              <a:buChar char="•"/>
              <a:tabLst>
                <a:tab pos="355600" algn="l"/>
              </a:tabLst>
            </a:pPr>
            <a:r>
              <a:rPr sz="2800" dirty="0" smtClean="0">
                <a:latin typeface="Times New Roman"/>
                <a:cs typeface="Times New Roman"/>
              </a:rPr>
              <a:t>There </a:t>
            </a:r>
            <a:r>
              <a:rPr sz="2800" dirty="0">
                <a:latin typeface="Times New Roman"/>
                <a:cs typeface="Times New Roman"/>
              </a:rPr>
              <a:t>is no </a:t>
            </a:r>
            <a:r>
              <a:rPr sz="2800" spc="-5" dirty="0">
                <a:latin typeface="Times New Roman"/>
                <a:cs typeface="Times New Roman"/>
              </a:rPr>
              <a:t>better way to </a:t>
            </a:r>
            <a:r>
              <a:rPr sz="2800" dirty="0">
                <a:latin typeface="Times New Roman"/>
                <a:cs typeface="Times New Roman"/>
              </a:rPr>
              <a:t>start than  </a:t>
            </a:r>
            <a:r>
              <a:rPr sz="2800" spc="-5" dirty="0">
                <a:latin typeface="Times New Roman"/>
                <a:cs typeface="Times New Roman"/>
              </a:rPr>
              <a:t>to talk </a:t>
            </a:r>
            <a:r>
              <a:rPr sz="2800" dirty="0">
                <a:latin typeface="Times New Roman"/>
                <a:cs typeface="Times New Roman"/>
              </a:rPr>
              <a:t>about the role </a:t>
            </a:r>
            <a:r>
              <a:rPr sz="2800" spc="5" dirty="0">
                <a:latin typeface="Times New Roman"/>
                <a:cs typeface="Times New Roman"/>
              </a:rPr>
              <a:t>of </a:t>
            </a:r>
            <a:r>
              <a:rPr sz="2800" spc="-5" dirty="0">
                <a:latin typeface="Times New Roman"/>
                <a:cs typeface="Times New Roman"/>
              </a:rPr>
              <a:t>family in our </a:t>
            </a:r>
            <a:r>
              <a:rPr sz="2800" dirty="0">
                <a:latin typeface="Times New Roman"/>
                <a:cs typeface="Times New Roman"/>
              </a:rPr>
              <a:t>social  development </a:t>
            </a:r>
            <a:r>
              <a:rPr sz="2800" spc="-5" dirty="0">
                <a:latin typeface="Times New Roman"/>
                <a:cs typeface="Times New Roman"/>
              </a:rPr>
              <a:t>as </a:t>
            </a:r>
            <a:r>
              <a:rPr sz="2800" dirty="0">
                <a:latin typeface="Times New Roman"/>
                <a:cs typeface="Times New Roman"/>
              </a:rPr>
              <a:t>family </a:t>
            </a:r>
            <a:r>
              <a:rPr sz="2800" spc="-5" dirty="0">
                <a:latin typeface="Times New Roman"/>
                <a:cs typeface="Times New Roman"/>
              </a:rPr>
              <a:t>is </a:t>
            </a:r>
            <a:r>
              <a:rPr sz="2800" dirty="0">
                <a:latin typeface="Times New Roman"/>
                <a:cs typeface="Times New Roman"/>
              </a:rPr>
              <a:t>usually  consideration </a:t>
            </a:r>
            <a:r>
              <a:rPr sz="2800" spc="-5" dirty="0">
                <a:latin typeface="Times New Roman"/>
                <a:cs typeface="Times New Roman"/>
              </a:rPr>
              <a:t>to </a:t>
            </a:r>
            <a:r>
              <a:rPr sz="2800" dirty="0">
                <a:latin typeface="Times New Roman"/>
                <a:cs typeface="Times New Roman"/>
              </a:rPr>
              <a:t>be the important agents of  </a:t>
            </a:r>
            <a:r>
              <a:rPr sz="2800" spc="-5" dirty="0">
                <a:latin typeface="Times New Roman"/>
                <a:cs typeface="Times New Roman"/>
              </a:rPr>
              <a:t>socialization. As </a:t>
            </a:r>
            <a:r>
              <a:rPr sz="2800" dirty="0">
                <a:latin typeface="Times New Roman"/>
                <a:cs typeface="Times New Roman"/>
              </a:rPr>
              <a:t>infant </a:t>
            </a:r>
            <a:r>
              <a:rPr sz="2800" spc="-5" dirty="0">
                <a:latin typeface="Times New Roman"/>
                <a:cs typeface="Times New Roman"/>
              </a:rPr>
              <a:t>is </a:t>
            </a:r>
            <a:r>
              <a:rPr sz="2800" dirty="0">
                <a:latin typeface="Times New Roman"/>
                <a:cs typeface="Times New Roman"/>
              </a:rPr>
              <a:t>completely  dependent on others </a:t>
            </a:r>
            <a:r>
              <a:rPr sz="2800" spc="-5" dirty="0">
                <a:latin typeface="Times New Roman"/>
                <a:cs typeface="Times New Roman"/>
              </a:rPr>
              <a:t>to </a:t>
            </a:r>
            <a:r>
              <a:rPr sz="2800" dirty="0">
                <a:latin typeface="Times New Roman"/>
                <a:cs typeface="Times New Roman"/>
              </a:rPr>
              <a:t>survive</a:t>
            </a:r>
            <a:r>
              <a:rPr sz="2800" dirty="0" smtClean="0">
                <a:latin typeface="Times New Roman"/>
                <a:cs typeface="Times New Roman"/>
              </a:rPr>
              <a:t>.</a:t>
            </a:r>
            <a:r>
              <a:rPr lang="en-GB" sz="2800" spc="-5" dirty="0" smtClean="0">
                <a:latin typeface="Times New Roman"/>
                <a:cs typeface="Times New Roman"/>
              </a:rPr>
              <a:t> </a:t>
            </a:r>
          </a:p>
          <a:p>
            <a:pPr marL="355600" marR="5080" indent="-342900" algn="just">
              <a:lnSpc>
                <a:spcPct val="100000"/>
              </a:lnSpc>
              <a:spcBef>
                <a:spcPts val="1019"/>
              </a:spcBef>
              <a:buFont typeface="Arial"/>
              <a:buChar char="•"/>
              <a:tabLst>
                <a:tab pos="355600" algn="l"/>
              </a:tabLst>
            </a:pPr>
            <a:r>
              <a:rPr lang="en-GB" sz="2800" spc="-5" dirty="0" smtClean="0">
                <a:latin typeface="Times New Roman"/>
                <a:cs typeface="Times New Roman"/>
              </a:rPr>
              <a:t>Our </a:t>
            </a:r>
            <a:r>
              <a:rPr lang="en-GB" sz="2800" dirty="0" smtClean="0">
                <a:latin typeface="Times New Roman"/>
                <a:cs typeface="Times New Roman"/>
              </a:rPr>
              <a:t>parents </a:t>
            </a:r>
            <a:r>
              <a:rPr lang="en-GB" sz="2800" spc="5" dirty="0" smtClean="0">
                <a:latin typeface="Times New Roman"/>
                <a:cs typeface="Times New Roman"/>
              </a:rPr>
              <a:t>or </a:t>
            </a:r>
            <a:r>
              <a:rPr lang="en-GB" sz="2800" dirty="0" smtClean="0">
                <a:latin typeface="Times New Roman"/>
                <a:cs typeface="Times New Roman"/>
              </a:rPr>
              <a:t>those who play the parents  role are responsible for teaching us </a:t>
            </a:r>
            <a:r>
              <a:rPr lang="en-GB" sz="2800" spc="-10" dirty="0" smtClean="0">
                <a:latin typeface="Times New Roman"/>
                <a:cs typeface="Times New Roman"/>
              </a:rPr>
              <a:t>to  </a:t>
            </a:r>
            <a:r>
              <a:rPr lang="en-GB" sz="2800" dirty="0" smtClean="0">
                <a:latin typeface="Times New Roman"/>
                <a:cs typeface="Times New Roman"/>
              </a:rPr>
              <a:t>function and care for </a:t>
            </a:r>
            <a:r>
              <a:rPr lang="en-GB" sz="2800" spc="-5" dirty="0" smtClean="0">
                <a:latin typeface="Times New Roman"/>
                <a:cs typeface="Times New Roman"/>
              </a:rPr>
              <a:t>our selves. </a:t>
            </a:r>
            <a:r>
              <a:rPr lang="en-GB" sz="2800" dirty="0" smtClean="0">
                <a:latin typeface="Times New Roman"/>
                <a:cs typeface="Times New Roman"/>
              </a:rPr>
              <a:t>They along  with the rest </a:t>
            </a:r>
            <a:r>
              <a:rPr lang="en-GB" sz="2800" spc="5" dirty="0" smtClean="0">
                <a:latin typeface="Times New Roman"/>
                <a:cs typeface="Times New Roman"/>
              </a:rPr>
              <a:t>of </a:t>
            </a:r>
            <a:r>
              <a:rPr lang="en-GB" sz="2800" spc="-5" dirty="0" smtClean="0">
                <a:latin typeface="Times New Roman"/>
                <a:cs typeface="Times New Roman"/>
              </a:rPr>
              <a:t>our </a:t>
            </a:r>
            <a:r>
              <a:rPr lang="en-GB" sz="2800" spc="-35" dirty="0" smtClean="0">
                <a:latin typeface="Times New Roman"/>
                <a:cs typeface="Times New Roman"/>
              </a:rPr>
              <a:t>family, </a:t>
            </a:r>
            <a:r>
              <a:rPr lang="en-GB" sz="2800" dirty="0" smtClean="0">
                <a:latin typeface="Times New Roman"/>
                <a:cs typeface="Times New Roman"/>
              </a:rPr>
              <a:t>also </a:t>
            </a:r>
            <a:r>
              <a:rPr lang="en-GB" sz="2800" spc="-5" dirty="0" smtClean="0">
                <a:latin typeface="Times New Roman"/>
                <a:cs typeface="Times New Roman"/>
              </a:rPr>
              <a:t>teach us  </a:t>
            </a:r>
            <a:r>
              <a:rPr lang="en-GB" sz="2800" dirty="0" smtClean="0">
                <a:latin typeface="Times New Roman"/>
                <a:cs typeface="Times New Roman"/>
              </a:rPr>
              <a:t>about close relationship, group life and how  </a:t>
            </a:r>
            <a:r>
              <a:rPr lang="en-GB" sz="2800" spc="-5" dirty="0" smtClean="0">
                <a:latin typeface="Times New Roman"/>
                <a:cs typeface="Times New Roman"/>
              </a:rPr>
              <a:t>to </a:t>
            </a:r>
            <a:r>
              <a:rPr lang="en-GB" sz="2800" dirty="0" smtClean="0">
                <a:latin typeface="Times New Roman"/>
                <a:cs typeface="Times New Roman"/>
              </a:rPr>
              <a:t>share</a:t>
            </a:r>
            <a:r>
              <a:rPr lang="en-GB" sz="2800" spc="10" dirty="0" smtClean="0">
                <a:latin typeface="Times New Roman"/>
                <a:cs typeface="Times New Roman"/>
              </a:rPr>
              <a:t> </a:t>
            </a:r>
            <a:r>
              <a:rPr lang="en-GB" sz="2800" dirty="0" smtClean="0">
                <a:latin typeface="Times New Roman"/>
                <a:cs typeface="Times New Roman"/>
              </a:rPr>
              <a:t>resources.</a:t>
            </a:r>
            <a:endParaRPr sz="2800" dirty="0">
              <a:latin typeface="Times New Roman"/>
              <a:cs typeface="Times New Roman"/>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409787" y="932435"/>
            <a:ext cx="8810413" cy="4607030"/>
          </a:xfrm>
          <a:prstGeom prst="rect">
            <a:avLst/>
          </a:prstGeom>
        </p:spPr>
        <p:txBody>
          <a:bodyPr vert="horz" wrap="square" lIns="0" tIns="13335" rIns="0" bIns="0" rtlCol="0">
            <a:spAutoFit/>
          </a:bodyPr>
          <a:lstStyle/>
          <a:p>
            <a:pPr marL="755650" marR="5080" indent="-742950" algn="just">
              <a:lnSpc>
                <a:spcPct val="99900"/>
              </a:lnSpc>
              <a:spcBef>
                <a:spcPts val="105"/>
              </a:spcBef>
              <a:buFont typeface="+mj-lt"/>
              <a:buAutoNum type="arabicPeriod" startAt="2"/>
              <a:tabLst>
                <a:tab pos="355600" algn="l"/>
              </a:tabLst>
            </a:pPr>
            <a:r>
              <a:rPr sz="3200" b="1" spc="-5" dirty="0" smtClean="0">
                <a:latin typeface="Times New Roman"/>
                <a:cs typeface="Times New Roman"/>
              </a:rPr>
              <a:t>School</a:t>
            </a:r>
            <a:endParaRPr lang="en-GB" sz="3200" b="1" spc="-5" dirty="0" smtClean="0">
              <a:latin typeface="Times New Roman"/>
              <a:cs typeface="Times New Roman"/>
            </a:endParaRPr>
          </a:p>
          <a:p>
            <a:pPr marL="355600" marR="5080" indent="-342900" algn="just">
              <a:lnSpc>
                <a:spcPct val="99900"/>
              </a:lnSpc>
              <a:spcBef>
                <a:spcPts val="105"/>
              </a:spcBef>
              <a:buFont typeface="Arial"/>
              <a:buChar char="•"/>
              <a:tabLst>
                <a:tab pos="355600" algn="l"/>
              </a:tabLst>
            </a:pPr>
            <a:r>
              <a:rPr sz="2800" dirty="0" smtClean="0">
                <a:latin typeface="Times New Roman"/>
                <a:cs typeface="Times New Roman"/>
              </a:rPr>
              <a:t>The </a:t>
            </a:r>
            <a:r>
              <a:rPr sz="2800" dirty="0">
                <a:latin typeface="Times New Roman"/>
                <a:cs typeface="Times New Roman"/>
              </a:rPr>
              <a:t>next importance agent</a:t>
            </a:r>
            <a:r>
              <a:rPr sz="2800" spc="785" dirty="0">
                <a:latin typeface="Times New Roman"/>
                <a:cs typeface="Times New Roman"/>
              </a:rPr>
              <a:t> </a:t>
            </a:r>
            <a:r>
              <a:rPr sz="2800" dirty="0">
                <a:latin typeface="Times New Roman"/>
                <a:cs typeface="Times New Roman"/>
              </a:rPr>
              <a:t>of  childhood </a:t>
            </a:r>
            <a:r>
              <a:rPr sz="2800" spc="-5" dirty="0">
                <a:latin typeface="Times New Roman"/>
                <a:cs typeface="Times New Roman"/>
              </a:rPr>
              <a:t>socialization is </a:t>
            </a:r>
            <a:r>
              <a:rPr sz="2800" dirty="0">
                <a:latin typeface="Times New Roman"/>
                <a:cs typeface="Times New Roman"/>
              </a:rPr>
              <a:t>the </a:t>
            </a:r>
            <a:r>
              <a:rPr sz="2800" spc="-5" dirty="0">
                <a:latin typeface="Times New Roman"/>
                <a:cs typeface="Times New Roman"/>
              </a:rPr>
              <a:t>school. </a:t>
            </a:r>
            <a:r>
              <a:rPr sz="2800" dirty="0">
                <a:latin typeface="Times New Roman"/>
                <a:cs typeface="Times New Roman"/>
              </a:rPr>
              <a:t>Of  course </a:t>
            </a:r>
            <a:r>
              <a:rPr sz="2800" spc="-5" dirty="0">
                <a:latin typeface="Times New Roman"/>
                <a:cs typeface="Times New Roman"/>
              </a:rPr>
              <a:t>the </a:t>
            </a:r>
            <a:r>
              <a:rPr sz="2800" spc="-10" dirty="0">
                <a:latin typeface="Times New Roman"/>
                <a:cs typeface="Times New Roman"/>
              </a:rPr>
              <a:t>official </a:t>
            </a:r>
            <a:r>
              <a:rPr sz="2800" dirty="0">
                <a:latin typeface="Times New Roman"/>
                <a:cs typeface="Times New Roman"/>
              </a:rPr>
              <a:t>purpose </a:t>
            </a:r>
            <a:r>
              <a:rPr sz="2800" spc="-5" dirty="0">
                <a:latin typeface="Times New Roman"/>
                <a:cs typeface="Times New Roman"/>
              </a:rPr>
              <a:t>of school is to  </a:t>
            </a:r>
            <a:r>
              <a:rPr sz="2800" dirty="0">
                <a:latin typeface="Times New Roman"/>
                <a:cs typeface="Times New Roman"/>
              </a:rPr>
              <a:t>transfer subject knowledge and </a:t>
            </a:r>
            <a:r>
              <a:rPr sz="2800" spc="-5" dirty="0">
                <a:latin typeface="Times New Roman"/>
                <a:cs typeface="Times New Roman"/>
              </a:rPr>
              <a:t>teach </a:t>
            </a:r>
            <a:r>
              <a:rPr sz="2800" dirty="0">
                <a:latin typeface="Times New Roman"/>
                <a:cs typeface="Times New Roman"/>
              </a:rPr>
              <a:t>life  </a:t>
            </a:r>
            <a:r>
              <a:rPr sz="2800" spc="-5" dirty="0">
                <a:latin typeface="Times New Roman"/>
                <a:cs typeface="Times New Roman"/>
              </a:rPr>
              <a:t>skills </a:t>
            </a:r>
            <a:r>
              <a:rPr sz="2800" dirty="0">
                <a:latin typeface="Times New Roman"/>
                <a:cs typeface="Times New Roman"/>
              </a:rPr>
              <a:t>such of the following </a:t>
            </a:r>
            <a:r>
              <a:rPr sz="2800" spc="-5" dirty="0">
                <a:latin typeface="Times New Roman"/>
                <a:cs typeface="Times New Roman"/>
              </a:rPr>
              <a:t>directions </a:t>
            </a:r>
            <a:r>
              <a:rPr sz="2800" dirty="0">
                <a:latin typeface="Times New Roman"/>
                <a:cs typeface="Times New Roman"/>
              </a:rPr>
              <a:t>and  </a:t>
            </a:r>
            <a:r>
              <a:rPr sz="2800" spc="-5" dirty="0">
                <a:latin typeface="Times New Roman"/>
                <a:cs typeface="Times New Roman"/>
              </a:rPr>
              <a:t>meeting</a:t>
            </a:r>
            <a:r>
              <a:rPr sz="2800" spc="10" dirty="0">
                <a:latin typeface="Times New Roman"/>
                <a:cs typeface="Times New Roman"/>
              </a:rPr>
              <a:t> </a:t>
            </a:r>
            <a:r>
              <a:rPr sz="2800" spc="-5" dirty="0">
                <a:latin typeface="Times New Roman"/>
                <a:cs typeface="Times New Roman"/>
              </a:rPr>
              <a:t>deadlines</a:t>
            </a:r>
            <a:r>
              <a:rPr sz="2800" spc="-5" dirty="0" smtClean="0">
                <a:latin typeface="Times New Roman"/>
                <a:cs typeface="Times New Roman"/>
              </a:rPr>
              <a:t>.</a:t>
            </a:r>
            <a:endParaRPr lang="en-GB" sz="2800" spc="-5" dirty="0" smtClean="0">
              <a:latin typeface="Times New Roman"/>
              <a:cs typeface="Times New Roman"/>
            </a:endParaRPr>
          </a:p>
          <a:p>
            <a:pPr marL="355600" marR="5080" indent="-342900" algn="just">
              <a:lnSpc>
                <a:spcPct val="99900"/>
              </a:lnSpc>
              <a:spcBef>
                <a:spcPts val="105"/>
              </a:spcBef>
              <a:buFont typeface="Arial"/>
              <a:buChar char="•"/>
              <a:tabLst>
                <a:tab pos="355600" algn="l"/>
              </a:tabLst>
            </a:pPr>
            <a:r>
              <a:rPr lang="en-GB" sz="2800" spc="-5" dirty="0" smtClean="0">
                <a:latin typeface="Times New Roman"/>
                <a:cs typeface="Times New Roman"/>
              </a:rPr>
              <a:t>But </a:t>
            </a:r>
            <a:r>
              <a:rPr lang="en-GB" sz="2800" dirty="0" smtClean="0">
                <a:latin typeface="Times New Roman"/>
                <a:cs typeface="Times New Roman"/>
              </a:rPr>
              <a:t>students </a:t>
            </a:r>
            <a:r>
              <a:rPr lang="en-GB" sz="2800" spc="-15" dirty="0" smtClean="0">
                <a:latin typeface="Times New Roman"/>
                <a:cs typeface="Times New Roman"/>
              </a:rPr>
              <a:t>don’t </a:t>
            </a:r>
            <a:r>
              <a:rPr lang="en-GB" sz="2800" spc="-5" dirty="0" smtClean="0">
                <a:latin typeface="Times New Roman"/>
                <a:cs typeface="Times New Roman"/>
              </a:rPr>
              <a:t>just </a:t>
            </a:r>
            <a:r>
              <a:rPr lang="en-GB" sz="2800" dirty="0" smtClean="0">
                <a:latin typeface="Times New Roman"/>
                <a:cs typeface="Times New Roman"/>
              </a:rPr>
              <a:t>learn </a:t>
            </a:r>
            <a:r>
              <a:rPr lang="en-GB" sz="2800" spc="-5" dirty="0" smtClean="0">
                <a:latin typeface="Times New Roman"/>
                <a:cs typeface="Times New Roman"/>
              </a:rPr>
              <a:t>from </a:t>
            </a:r>
            <a:r>
              <a:rPr lang="en-GB" sz="2800" dirty="0" smtClean="0">
                <a:latin typeface="Times New Roman"/>
                <a:cs typeface="Times New Roman"/>
              </a:rPr>
              <a:t>the  academic curriculum prepared </a:t>
            </a:r>
            <a:r>
              <a:rPr lang="en-GB" sz="2800" spc="-5" dirty="0" smtClean="0">
                <a:latin typeface="Times New Roman"/>
                <a:cs typeface="Times New Roman"/>
              </a:rPr>
              <a:t>by  teachers and </a:t>
            </a:r>
            <a:r>
              <a:rPr lang="en-GB" sz="2800" dirty="0" smtClean="0">
                <a:latin typeface="Times New Roman"/>
                <a:cs typeface="Times New Roman"/>
              </a:rPr>
              <a:t>school administrators. </a:t>
            </a:r>
            <a:r>
              <a:rPr lang="en-GB" sz="2800" spc="-5" dirty="0" smtClean="0">
                <a:latin typeface="Times New Roman"/>
                <a:cs typeface="Times New Roman"/>
              </a:rPr>
              <a:t>In  </a:t>
            </a:r>
            <a:r>
              <a:rPr lang="en-GB" sz="2800" dirty="0" smtClean="0">
                <a:latin typeface="Times New Roman"/>
                <a:cs typeface="Times New Roman"/>
              </a:rPr>
              <a:t>school </a:t>
            </a:r>
            <a:r>
              <a:rPr lang="en-GB" sz="2800" spc="-15" dirty="0" smtClean="0">
                <a:latin typeface="Times New Roman"/>
                <a:cs typeface="Times New Roman"/>
              </a:rPr>
              <a:t>we </a:t>
            </a:r>
            <a:r>
              <a:rPr lang="en-GB" sz="2800" dirty="0" smtClean="0">
                <a:latin typeface="Times New Roman"/>
                <a:cs typeface="Times New Roman"/>
              </a:rPr>
              <a:t>also </a:t>
            </a:r>
            <a:r>
              <a:rPr lang="en-GB" sz="2800" spc="-5" dirty="0" smtClean="0">
                <a:latin typeface="Times New Roman"/>
                <a:cs typeface="Times New Roman"/>
              </a:rPr>
              <a:t>learn </a:t>
            </a:r>
            <a:r>
              <a:rPr lang="en-GB" sz="2800" dirty="0" smtClean="0">
                <a:latin typeface="Times New Roman"/>
                <a:cs typeface="Times New Roman"/>
              </a:rPr>
              <a:t>social skills  through </a:t>
            </a:r>
            <a:r>
              <a:rPr lang="en-GB" sz="2800" spc="-5" dirty="0" smtClean="0">
                <a:latin typeface="Times New Roman"/>
                <a:cs typeface="Times New Roman"/>
              </a:rPr>
              <a:t>our </a:t>
            </a:r>
            <a:r>
              <a:rPr lang="en-GB" sz="2800" dirty="0" smtClean="0">
                <a:latin typeface="Times New Roman"/>
                <a:cs typeface="Times New Roman"/>
              </a:rPr>
              <a:t>interaction </a:t>
            </a:r>
            <a:r>
              <a:rPr lang="en-GB" sz="2800" spc="-5" dirty="0" smtClean="0">
                <a:latin typeface="Times New Roman"/>
                <a:cs typeface="Times New Roman"/>
              </a:rPr>
              <a:t>with </a:t>
            </a:r>
            <a:r>
              <a:rPr lang="en-GB" sz="2800" dirty="0" smtClean="0">
                <a:latin typeface="Times New Roman"/>
                <a:cs typeface="Times New Roman"/>
              </a:rPr>
              <a:t>teachers,  </a:t>
            </a:r>
            <a:r>
              <a:rPr lang="en-GB" sz="2800" spc="-15" dirty="0" smtClean="0">
                <a:latin typeface="Times New Roman"/>
                <a:cs typeface="Times New Roman"/>
              </a:rPr>
              <a:t>staff </a:t>
            </a:r>
            <a:r>
              <a:rPr lang="en-GB" sz="2800" spc="-5" dirty="0" smtClean="0">
                <a:latin typeface="Times New Roman"/>
                <a:cs typeface="Times New Roman"/>
              </a:rPr>
              <a:t>and </a:t>
            </a:r>
            <a:r>
              <a:rPr lang="en-GB" sz="2800" dirty="0" smtClean="0">
                <a:latin typeface="Times New Roman"/>
                <a:cs typeface="Times New Roman"/>
              </a:rPr>
              <a:t>other</a:t>
            </a:r>
            <a:r>
              <a:rPr lang="en-GB" sz="2800" spc="5" dirty="0" smtClean="0">
                <a:latin typeface="Times New Roman"/>
                <a:cs typeface="Times New Roman"/>
              </a:rPr>
              <a:t> </a:t>
            </a:r>
            <a:r>
              <a:rPr lang="en-GB" sz="2800" dirty="0" smtClean="0">
                <a:latin typeface="Times New Roman"/>
                <a:cs typeface="Times New Roman"/>
              </a:rPr>
              <a:t>students.</a:t>
            </a:r>
          </a:p>
          <a:p>
            <a:pPr marL="355600" marR="5080" indent="-342900" algn="just">
              <a:lnSpc>
                <a:spcPct val="99900"/>
              </a:lnSpc>
              <a:spcBef>
                <a:spcPts val="105"/>
              </a:spcBef>
              <a:buFont typeface="Arial"/>
              <a:buChar char="•"/>
              <a:tabLst>
                <a:tab pos="355600" algn="l"/>
              </a:tabLst>
            </a:pPr>
            <a:endParaRPr sz="3600" dirty="0">
              <a:latin typeface="Times New Roman"/>
              <a:cs typeface="Times New Roman"/>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14587" y="932435"/>
            <a:ext cx="8810413" cy="6478697"/>
          </a:xfrm>
          <a:prstGeom prst="rect">
            <a:avLst/>
          </a:prstGeom>
        </p:spPr>
        <p:txBody>
          <a:bodyPr vert="horz" wrap="square" lIns="0" tIns="12700" rIns="0" bIns="0" rtlCol="0">
            <a:spAutoFit/>
          </a:bodyPr>
          <a:lstStyle/>
          <a:p>
            <a:pPr marL="526415" marR="5080" indent="-514350" algn="just">
              <a:lnSpc>
                <a:spcPct val="100000"/>
              </a:lnSpc>
              <a:spcBef>
                <a:spcPts val="100"/>
              </a:spcBef>
              <a:buFont typeface="+mj-lt"/>
              <a:buAutoNum type="arabicPeriod" startAt="3"/>
              <a:tabLst>
                <a:tab pos="356235" algn="l"/>
              </a:tabLst>
            </a:pPr>
            <a:r>
              <a:rPr sz="3200" b="1" spc="-5" dirty="0" smtClean="0">
                <a:latin typeface="Times New Roman"/>
                <a:cs typeface="Times New Roman"/>
              </a:rPr>
              <a:t>Peers</a:t>
            </a:r>
            <a:endParaRPr lang="en-GB" sz="3200" b="1" spc="-5" dirty="0" smtClean="0">
              <a:latin typeface="Times New Roman"/>
              <a:cs typeface="Times New Roman"/>
            </a:endParaRPr>
          </a:p>
          <a:p>
            <a:pPr marL="355600" marR="5080" indent="-343535" algn="just">
              <a:spcBef>
                <a:spcPts val="100"/>
              </a:spcBef>
              <a:buFont typeface="Arial"/>
              <a:buChar char="•"/>
              <a:tabLst>
                <a:tab pos="356235" algn="l"/>
              </a:tabLst>
            </a:pPr>
            <a:r>
              <a:rPr sz="3200" dirty="0" smtClean="0">
                <a:latin typeface="Times New Roman"/>
                <a:cs typeface="Times New Roman"/>
              </a:rPr>
              <a:t>Peer </a:t>
            </a:r>
            <a:r>
              <a:rPr sz="3200" dirty="0">
                <a:latin typeface="Times New Roman"/>
                <a:cs typeface="Times New Roman"/>
              </a:rPr>
              <a:t>group </a:t>
            </a:r>
            <a:r>
              <a:rPr sz="3200" spc="-5" dirty="0">
                <a:latin typeface="Times New Roman"/>
                <a:cs typeface="Times New Roman"/>
              </a:rPr>
              <a:t>allow children to </a:t>
            </a:r>
            <a:r>
              <a:rPr sz="3200" dirty="0">
                <a:latin typeface="Times New Roman"/>
                <a:cs typeface="Times New Roman"/>
              </a:rPr>
              <a:t>form  relationship and </a:t>
            </a:r>
            <a:r>
              <a:rPr sz="3200" spc="-5" dirty="0">
                <a:latin typeface="Times New Roman"/>
                <a:cs typeface="Times New Roman"/>
              </a:rPr>
              <a:t>learn without direction of  adults. </a:t>
            </a:r>
            <a:r>
              <a:rPr sz="3200" spc="-20" dirty="0">
                <a:latin typeface="Times New Roman"/>
                <a:cs typeface="Times New Roman"/>
              </a:rPr>
              <a:t>However, </a:t>
            </a:r>
            <a:r>
              <a:rPr sz="3200" dirty="0">
                <a:latin typeface="Times New Roman"/>
                <a:cs typeface="Times New Roman"/>
              </a:rPr>
              <a:t>our peers also give </a:t>
            </a:r>
            <a:r>
              <a:rPr sz="3200" spc="-5" dirty="0">
                <a:latin typeface="Times New Roman"/>
                <a:cs typeface="Times New Roman"/>
              </a:rPr>
              <a:t>us </a:t>
            </a:r>
            <a:r>
              <a:rPr sz="3200" dirty="0">
                <a:latin typeface="Times New Roman"/>
                <a:cs typeface="Times New Roman"/>
              </a:rPr>
              <a:t>the  chance</a:t>
            </a:r>
            <a:r>
              <a:rPr sz="3200" spc="490" dirty="0">
                <a:latin typeface="Times New Roman"/>
                <a:cs typeface="Times New Roman"/>
              </a:rPr>
              <a:t> </a:t>
            </a:r>
            <a:r>
              <a:rPr sz="3200" spc="-5" dirty="0">
                <a:latin typeface="Times New Roman"/>
                <a:cs typeface="Times New Roman"/>
              </a:rPr>
              <a:t>to</a:t>
            </a:r>
            <a:r>
              <a:rPr sz="3200" spc="490" dirty="0">
                <a:latin typeface="Times New Roman"/>
                <a:cs typeface="Times New Roman"/>
              </a:rPr>
              <a:t> </a:t>
            </a:r>
            <a:r>
              <a:rPr sz="3200" dirty="0">
                <a:latin typeface="Times New Roman"/>
                <a:cs typeface="Times New Roman"/>
              </a:rPr>
              <a:t>develop</a:t>
            </a:r>
            <a:r>
              <a:rPr sz="3200" spc="505" dirty="0">
                <a:latin typeface="Times New Roman"/>
                <a:cs typeface="Times New Roman"/>
              </a:rPr>
              <a:t> </a:t>
            </a:r>
            <a:r>
              <a:rPr sz="3200" dirty="0">
                <a:latin typeface="Times New Roman"/>
                <a:cs typeface="Times New Roman"/>
              </a:rPr>
              <a:t>many</a:t>
            </a:r>
            <a:r>
              <a:rPr sz="3200" spc="490" dirty="0">
                <a:latin typeface="Times New Roman"/>
                <a:cs typeface="Times New Roman"/>
              </a:rPr>
              <a:t> </a:t>
            </a:r>
            <a:r>
              <a:rPr sz="3200" spc="5" dirty="0">
                <a:latin typeface="Times New Roman"/>
                <a:cs typeface="Times New Roman"/>
              </a:rPr>
              <a:t>of</a:t>
            </a:r>
            <a:r>
              <a:rPr sz="3200" spc="484" dirty="0">
                <a:latin typeface="Times New Roman"/>
                <a:cs typeface="Times New Roman"/>
              </a:rPr>
              <a:t> </a:t>
            </a:r>
            <a:r>
              <a:rPr sz="3200" dirty="0">
                <a:latin typeface="Times New Roman"/>
                <a:cs typeface="Times New Roman"/>
              </a:rPr>
              <a:t>the</a:t>
            </a:r>
            <a:r>
              <a:rPr sz="3200" spc="480" dirty="0">
                <a:latin typeface="Times New Roman"/>
                <a:cs typeface="Times New Roman"/>
              </a:rPr>
              <a:t> </a:t>
            </a:r>
            <a:r>
              <a:rPr sz="3200" dirty="0" smtClean="0">
                <a:latin typeface="Times New Roman"/>
                <a:cs typeface="Times New Roman"/>
              </a:rPr>
              <a:t>social</a:t>
            </a:r>
            <a:r>
              <a:rPr lang="en-GB" sz="3200" dirty="0" smtClean="0">
                <a:latin typeface="Times New Roman"/>
                <a:cs typeface="Times New Roman"/>
              </a:rPr>
              <a:t> skills we need </a:t>
            </a:r>
            <a:r>
              <a:rPr lang="en-GB" sz="3200" spc="-5" dirty="0" smtClean="0">
                <a:latin typeface="Times New Roman"/>
                <a:cs typeface="Times New Roman"/>
              </a:rPr>
              <a:t>as	adul</a:t>
            </a:r>
            <a:r>
              <a:rPr lang="en-GB" sz="3200" spc="-15" dirty="0" smtClean="0">
                <a:latin typeface="Times New Roman"/>
                <a:cs typeface="Times New Roman"/>
              </a:rPr>
              <a:t>t</a:t>
            </a:r>
            <a:r>
              <a:rPr lang="en-GB" sz="3200" spc="-5" dirty="0" smtClean="0">
                <a:latin typeface="Times New Roman"/>
                <a:cs typeface="Times New Roman"/>
              </a:rPr>
              <a:t>s</a:t>
            </a:r>
            <a:r>
              <a:rPr lang="en-GB" sz="3200" dirty="0" smtClean="0">
                <a:latin typeface="Times New Roman"/>
                <a:cs typeface="Times New Roman"/>
              </a:rPr>
              <a:t>	</a:t>
            </a:r>
          </a:p>
          <a:p>
            <a:pPr marL="355600" marR="5080" indent="-343535" algn="just">
              <a:spcBef>
                <a:spcPts val="100"/>
              </a:spcBef>
              <a:tabLst>
                <a:tab pos="356235" algn="l"/>
              </a:tabLst>
            </a:pPr>
            <a:r>
              <a:rPr lang="en-GB" sz="3200" dirty="0">
                <a:latin typeface="Times New Roman"/>
                <a:cs typeface="Times New Roman"/>
              </a:rPr>
              <a:t>E</a:t>
            </a:r>
            <a:r>
              <a:rPr lang="en-GB" sz="3200" dirty="0" smtClean="0">
                <a:latin typeface="Times New Roman"/>
                <a:cs typeface="Times New Roman"/>
              </a:rPr>
              <a:t>xample  </a:t>
            </a:r>
          </a:p>
          <a:p>
            <a:pPr marL="355600" marR="5080" indent="-343535" algn="just">
              <a:spcBef>
                <a:spcPts val="100"/>
              </a:spcBef>
              <a:buFont typeface="Arial"/>
              <a:buChar char="•"/>
              <a:tabLst>
                <a:tab pos="356235" algn="l"/>
              </a:tabLst>
            </a:pPr>
            <a:r>
              <a:rPr lang="en-GB" sz="3200" dirty="0" smtClean="0">
                <a:latin typeface="Times New Roman"/>
                <a:cs typeface="Times New Roman"/>
              </a:rPr>
              <a:t>we cer</a:t>
            </a:r>
            <a:r>
              <a:rPr lang="en-GB" sz="3200" spc="10" dirty="0" smtClean="0">
                <a:latin typeface="Times New Roman"/>
                <a:cs typeface="Times New Roman"/>
              </a:rPr>
              <a:t>t</a:t>
            </a:r>
            <a:r>
              <a:rPr lang="en-GB" sz="3200" dirty="0" smtClean="0">
                <a:latin typeface="Times New Roman"/>
                <a:cs typeface="Times New Roman"/>
              </a:rPr>
              <a:t>ain</a:t>
            </a:r>
            <a:r>
              <a:rPr lang="en-GB" sz="3200" spc="-15" dirty="0" smtClean="0">
                <a:latin typeface="Times New Roman"/>
                <a:cs typeface="Times New Roman"/>
              </a:rPr>
              <a:t>l</a:t>
            </a:r>
            <a:r>
              <a:rPr lang="en-GB" sz="3200" dirty="0" smtClean="0">
                <a:latin typeface="Times New Roman"/>
                <a:cs typeface="Times New Roman"/>
              </a:rPr>
              <a:t>y experience </a:t>
            </a:r>
            <a:r>
              <a:rPr lang="en-GB" sz="3200" spc="-5" dirty="0" smtClean="0">
                <a:latin typeface="Times New Roman"/>
                <a:cs typeface="Times New Roman"/>
              </a:rPr>
              <a:t>moments </a:t>
            </a:r>
            <a:r>
              <a:rPr lang="en-GB" sz="3200" dirty="0" smtClean="0">
                <a:latin typeface="Times New Roman"/>
                <a:cs typeface="Times New Roman"/>
              </a:rPr>
              <a:t>when friends </a:t>
            </a:r>
            <a:r>
              <a:rPr lang="en-GB" sz="3200" spc="-5" dirty="0" smtClean="0">
                <a:latin typeface="Times New Roman"/>
                <a:cs typeface="Times New Roman"/>
              </a:rPr>
              <a:t>behaviour </a:t>
            </a:r>
            <a:r>
              <a:rPr lang="en-GB" sz="3200" dirty="0" smtClean="0">
                <a:latin typeface="Times New Roman"/>
                <a:cs typeface="Times New Roman"/>
              </a:rPr>
              <a:t>and/  or values he obtained from the </a:t>
            </a:r>
            <a:r>
              <a:rPr lang="en-GB" sz="3200" spc="-35" dirty="0" smtClean="0">
                <a:latin typeface="Times New Roman"/>
                <a:cs typeface="Times New Roman"/>
              </a:rPr>
              <a:t>family. </a:t>
            </a:r>
            <a:r>
              <a:rPr lang="en-GB" sz="3200" spc="-5" dirty="0" smtClean="0">
                <a:latin typeface="Times New Roman"/>
                <a:cs typeface="Times New Roman"/>
              </a:rPr>
              <a:t>He  has to </a:t>
            </a:r>
            <a:r>
              <a:rPr lang="en-GB" sz="3200" dirty="0" smtClean="0">
                <a:latin typeface="Times New Roman"/>
                <a:cs typeface="Times New Roman"/>
              </a:rPr>
              <a:t>learn </a:t>
            </a:r>
            <a:r>
              <a:rPr lang="en-GB" sz="3200" spc="-5" dirty="0" smtClean="0">
                <a:latin typeface="Times New Roman"/>
                <a:cs typeface="Times New Roman"/>
              </a:rPr>
              <a:t>to decided </a:t>
            </a:r>
            <a:r>
              <a:rPr lang="en-GB" sz="3200" dirty="0" smtClean="0">
                <a:latin typeface="Times New Roman"/>
                <a:cs typeface="Times New Roman"/>
              </a:rPr>
              <a:t>which norms and  </a:t>
            </a:r>
            <a:r>
              <a:rPr lang="en-GB" sz="3200" spc="-5" dirty="0" smtClean="0">
                <a:latin typeface="Times New Roman"/>
                <a:cs typeface="Times New Roman"/>
              </a:rPr>
              <a:t>values </a:t>
            </a:r>
            <a:r>
              <a:rPr lang="en-GB" sz="3200" dirty="0" smtClean="0">
                <a:latin typeface="Times New Roman"/>
                <a:cs typeface="Times New Roman"/>
              </a:rPr>
              <a:t>to keep, </a:t>
            </a:r>
            <a:r>
              <a:rPr lang="en-GB" sz="3200" spc="-5" dirty="0" smtClean="0">
                <a:latin typeface="Times New Roman"/>
                <a:cs typeface="Times New Roman"/>
              </a:rPr>
              <a:t>reject, or </a:t>
            </a:r>
            <a:r>
              <a:rPr lang="en-GB" sz="3200" dirty="0" smtClean="0">
                <a:latin typeface="Times New Roman"/>
                <a:cs typeface="Times New Roman"/>
              </a:rPr>
              <a:t>use and </a:t>
            </a:r>
            <a:r>
              <a:rPr lang="en-GB" sz="3200" spc="-5" dirty="0" smtClean="0">
                <a:latin typeface="Times New Roman"/>
                <a:cs typeface="Times New Roman"/>
              </a:rPr>
              <a:t>follow </a:t>
            </a:r>
            <a:r>
              <a:rPr lang="en-GB" sz="3200" spc="-10" dirty="0" smtClean="0">
                <a:latin typeface="Times New Roman"/>
                <a:cs typeface="Times New Roman"/>
              </a:rPr>
              <a:t>in  </a:t>
            </a:r>
            <a:r>
              <a:rPr lang="en-GB" sz="3200" spc="-5" dirty="0" smtClean="0">
                <a:latin typeface="Times New Roman"/>
                <a:cs typeface="Times New Roman"/>
              </a:rPr>
              <a:t>certain</a:t>
            </a:r>
            <a:r>
              <a:rPr lang="en-GB" sz="3200" spc="15" dirty="0" smtClean="0">
                <a:latin typeface="Times New Roman"/>
                <a:cs typeface="Times New Roman"/>
              </a:rPr>
              <a:t> </a:t>
            </a:r>
            <a:r>
              <a:rPr lang="en-GB" sz="3200" spc="-5" dirty="0" smtClean="0">
                <a:latin typeface="Times New Roman"/>
                <a:cs typeface="Times New Roman"/>
              </a:rPr>
              <a:t>situations.</a:t>
            </a:r>
            <a:endParaRPr lang="en-GB" sz="3200" dirty="0" smtClean="0">
              <a:latin typeface="Times New Roman"/>
              <a:cs typeface="Times New Roman"/>
            </a:endParaRPr>
          </a:p>
          <a:p>
            <a:pPr marL="355600" marR="5080" indent="-343535" algn="just">
              <a:spcBef>
                <a:spcPts val="100"/>
              </a:spcBef>
              <a:buFont typeface="Arial"/>
              <a:buChar char="•"/>
              <a:tabLst>
                <a:tab pos="356235" algn="l"/>
              </a:tabLst>
            </a:pPr>
            <a:endParaRPr lang="en-GB" sz="3200" dirty="0" smtClean="0">
              <a:latin typeface="Times New Roman"/>
              <a:cs typeface="Times New Roman"/>
            </a:endParaRPr>
          </a:p>
          <a:p>
            <a:pPr marL="355600" marR="5080" indent="-343535" algn="just">
              <a:lnSpc>
                <a:spcPct val="100000"/>
              </a:lnSpc>
              <a:spcBef>
                <a:spcPts val="100"/>
              </a:spcBef>
              <a:buFont typeface="Arial"/>
              <a:buChar char="•"/>
              <a:tabLst>
                <a:tab pos="356235" algn="l"/>
              </a:tabLst>
            </a:pPr>
            <a:endParaRPr sz="3200" dirty="0">
              <a:latin typeface="Times New Roman"/>
              <a:cs typeface="Times New Roman"/>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897</TotalTime>
  <Words>841</Words>
  <Application>Microsoft Office PowerPoint</Application>
  <PresentationFormat>Custom</PresentationFormat>
  <Paragraphs>67</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Slide 1</vt:lpstr>
      <vt:lpstr>SOCIALIZATION</vt:lpstr>
      <vt:lpstr>TYPES OF SOCIALIZATION</vt:lpstr>
      <vt:lpstr>Slide 4</vt:lpstr>
      <vt:lpstr>Slide 5</vt:lpstr>
      <vt:lpstr>SOCIAL INSTITUTIONS </vt:lpstr>
      <vt:lpstr>Slide 7</vt:lpstr>
      <vt:lpstr>Slide 8</vt:lpstr>
      <vt:lpstr>Slide 9</vt:lpstr>
      <vt:lpstr>Slide 10</vt:lpstr>
      <vt:lpstr>The Mass Media</vt:lpstr>
      <vt:lpstr>Slide 12</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NIKHIL GUPTA  12BME0019</dc:title>
  <dc:creator>faryal</dc:creator>
  <cp:lastModifiedBy>faryal</cp:lastModifiedBy>
  <cp:revision>9</cp:revision>
  <dcterms:created xsi:type="dcterms:W3CDTF">2019-11-30T17:22:54Z</dcterms:created>
  <dcterms:modified xsi:type="dcterms:W3CDTF">2021-01-17T23:17:51Z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2015-05-10T00:00:00Z</vt:filetime>
  </property>
  <property fmtid="{D5CDD505-2E9C-101B-9397-08002B2CF9AE}" pid="3" name="Creator">
    <vt:lpwstr>Microsoft® PowerPoint® 2013</vt:lpwstr>
  </property>
  <property fmtid="{D5CDD505-2E9C-101B-9397-08002B2CF9AE}" pid="4" name="LastSaved">
    <vt:filetime>2019-11-30T00:00:00Z</vt:filetime>
  </property>
</Properties>
</file>